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notesSlides/notesSlide1.xml" ContentType="application/vnd.openxmlformats-officedocument.presentationml.notesSlide+xml"/>
  <Override PartName="/ppt/media/image9.jpeg" ContentType="image/jpeg"/>
  <Override PartName="/ppt/media/image10.jpeg" ContentType="image/jpeg"/>
  <Override PartName="/ppt/media/image11.jpeg" ContentType="image/jpeg"/>
  <Override PartName="/ppt/media/image1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ph type="sldImg"/>
          </p:nvPr>
        </p:nvSpPr>
        <p:spPr>
          <a:xfrm>
            <a:off x="1143000" y="685800"/>
            <a:ext cx="4572000" cy="3429000"/>
          </a:xfrm>
          <a:prstGeom prst="rect">
            <a:avLst/>
          </a:prstGeom>
        </p:spPr>
        <p:txBody>
          <a:bodyPr/>
          <a:lstStyle/>
          <a:p>
            <a:pPr/>
          </a:p>
        </p:txBody>
      </p:sp>
      <p:sp>
        <p:nvSpPr>
          <p:cNvPr id="187" name="Shape 18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How confident are you that you could explain the difference between the CSS "Position" values "Relative", "Absolute", and "Fixed"?</a:t>
            </a:r>
          </a:p>
          <a:p>
            <a:pPr/>
            <a:r>
              <a:t>https://www.polleverywhere.com/multiple_choice_polls/1nq32yAyyhbqcL6</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15"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16"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117"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18"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19" name="Body Level One…"/>
          <p:cNvSpPr txBox="1"/>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9" indent="-205739" defTabSz="914400">
              <a:lnSpc>
                <a:spcPct val="90000"/>
              </a:lnSpc>
              <a:spcBef>
                <a:spcPts val="1000"/>
              </a:spcBef>
              <a:buFontTx/>
              <a:buChar char="•"/>
              <a:defRPr b="1" sz="1800">
                <a:solidFill>
                  <a:srgbClr val="FFFFFF"/>
                </a:solidFill>
                <a:latin typeface="Arial"/>
                <a:ea typeface="Arial"/>
                <a:cs typeface="Arial"/>
                <a:sym typeface="Arial"/>
              </a:defRPr>
            </a:lvl2pPr>
            <a:lvl3pPr marL="1120139" indent="-205739" defTabSz="914400">
              <a:lnSpc>
                <a:spcPct val="90000"/>
              </a:lnSpc>
              <a:spcBef>
                <a:spcPts val="1000"/>
              </a:spcBef>
              <a:buFontTx/>
              <a:defRPr b="1" sz="1800">
                <a:solidFill>
                  <a:srgbClr val="FFFFFF"/>
                </a:solidFill>
                <a:latin typeface="Arial"/>
                <a:ea typeface="Arial"/>
                <a:cs typeface="Arial"/>
                <a:sym typeface="Arial"/>
              </a:defRPr>
            </a:lvl3pPr>
            <a:lvl4pPr marL="1577339" indent="-205739" defTabSz="914400">
              <a:lnSpc>
                <a:spcPct val="90000"/>
              </a:lnSpc>
              <a:spcBef>
                <a:spcPts val="1000"/>
              </a:spcBef>
              <a:buFontTx/>
              <a:buChar char="•"/>
              <a:defRPr b="1" sz="1800">
                <a:solidFill>
                  <a:srgbClr val="FFFFFF"/>
                </a:solidFill>
                <a:latin typeface="Arial"/>
                <a:ea typeface="Arial"/>
                <a:cs typeface="Arial"/>
                <a:sym typeface="Arial"/>
              </a:defRPr>
            </a:lvl4pPr>
            <a:lvl5pPr marL="2034539" indent="-205739"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20"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pic>
        <p:nvPicPr>
          <p:cNvPr id="121" name="Content Placeholder 8" descr="Content Placeholder 8"/>
          <p:cNvPicPr>
            <a:picLocks noChangeAspect="1"/>
          </p:cNvPicPr>
          <p:nvPr/>
        </p:nvPicPr>
        <p:blipFill>
          <a:blip r:embed="rId2">
            <a:extLst/>
          </a:blip>
          <a:srcRect l="0" t="10220" r="0" b="0"/>
          <a:stretch>
            <a:fillRect/>
          </a:stretch>
        </p:blipFill>
        <p:spPr>
          <a:xfrm>
            <a:off x="0" y="-1"/>
            <a:ext cx="9144000" cy="560978"/>
          </a:xfrm>
          <a:prstGeom prst="rect">
            <a:avLst/>
          </a:prstGeom>
          <a:ln w="12700">
            <a:miter lim="400000"/>
          </a:ln>
        </p:spPr>
      </p:pic>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29"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30"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31"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39"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40"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41" name="Straight Connector 8"/>
          <p:cNvSpPr/>
          <p:nvPr/>
        </p:nvSpPr>
        <p:spPr>
          <a:xfrm>
            <a:off x="0" y="653853"/>
            <a:ext cx="9144000" cy="1"/>
          </a:xfrm>
          <a:prstGeom prst="line">
            <a:avLst/>
          </a:prstGeom>
          <a:ln w="41275">
            <a:solidFill>
              <a:srgbClr val="BF5700"/>
            </a:solidFill>
            <a:miter/>
          </a:ln>
        </p:spPr>
        <p:txBody>
          <a:bodyPr lIns="45719" rIns="45719"/>
          <a:lstStyle/>
          <a:p>
            <a:pPr/>
          </a:p>
        </p:txBody>
      </p:sp>
      <p:sp>
        <p:nvSpPr>
          <p:cNvPr id="142"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43" name="Content Placeholder 8" descr="Content Placeholder 8"/>
          <p:cNvPicPr>
            <a:picLocks noChangeAspect="1"/>
          </p:cNvPicPr>
          <p:nvPr/>
        </p:nvPicPr>
        <p:blipFill>
          <a:blip r:embed="rId2">
            <a:extLst/>
          </a:blip>
          <a:srcRect l="73429" t="14128" r="0" b="0"/>
          <a:stretch>
            <a:fillRect/>
          </a:stretch>
        </p:blipFill>
        <p:spPr>
          <a:xfrm>
            <a:off x="-5871" y="6400800"/>
            <a:ext cx="2179730" cy="481355"/>
          </a:xfrm>
          <a:prstGeom prst="rect">
            <a:avLst/>
          </a:prstGeom>
          <a:ln w="12700">
            <a:miter lim="400000"/>
          </a:ln>
        </p:spPr>
      </p:pic>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51"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52"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53"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154"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5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56" name="Body Level One…"/>
          <p:cNvSpPr txBox="1"/>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7"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65"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66"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67"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68"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76"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77"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78"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79" name="Straight Connector 6"/>
          <p:cNvSpPr/>
          <p:nvPr/>
        </p:nvSpPr>
        <p:spPr>
          <a:xfrm>
            <a:off x="0" y="653853"/>
            <a:ext cx="9144000" cy="1"/>
          </a:xfrm>
          <a:prstGeom prst="line">
            <a:avLst/>
          </a:prstGeom>
          <a:ln w="41275">
            <a:solidFill>
              <a:srgbClr val="C83232"/>
            </a:solidFill>
            <a:miter/>
          </a:ln>
        </p:spPr>
        <p:txBody>
          <a:bodyPr lIns="45719" rIns="45719"/>
          <a:lstStyle/>
          <a:p>
            <a:pPr/>
          </a:p>
        </p:txBody>
      </p:sp>
      <p:sp>
        <p:nvSpPr>
          <p:cNvPr id="1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0"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52" name="Picture 15" descr="Picture 15"/>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55"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56"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57" name="Body Level One…"/>
          <p:cNvSpPr txBox="1"/>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8"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66"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67"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68"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9" name="Title Text"/>
          <p:cNvSpPr txBox="1"/>
          <p:nvPr>
            <p:ph type="title"/>
          </p:nvPr>
        </p:nvSpPr>
        <p:spPr>
          <a:prstGeom prst="rect">
            <a:avLst/>
          </a:prstGeom>
        </p:spPr>
        <p:txBody>
          <a:bodyPr/>
          <a:lstStyle>
            <a:lvl1pPr defTabSz="914400">
              <a:lnSpc>
                <a:spcPct val="90000"/>
              </a:lnSpc>
            </a:lvl1p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7"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78"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79"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80" name="Straight Connector 8"/>
          <p:cNvSpPr/>
          <p:nvPr/>
        </p:nvSpPr>
        <p:spPr>
          <a:xfrm>
            <a:off x="0" y="653853"/>
            <a:ext cx="9144000" cy="1"/>
          </a:xfrm>
          <a:prstGeom prst="line">
            <a:avLst/>
          </a:prstGeom>
          <a:ln w="41275">
            <a:solidFill>
              <a:srgbClr val="C83232"/>
            </a:solidFill>
            <a:miter/>
          </a:ln>
        </p:spPr>
        <p:txBody>
          <a:bodyPr lIns="45719" rIns="45719"/>
          <a:lstStyle/>
          <a:p>
            <a:pPr/>
          </a:p>
        </p:txBody>
      </p:sp>
      <p:pic>
        <p:nvPicPr>
          <p:cNvPr id="81"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82"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1_Title Slide">
    <p:spTree>
      <p:nvGrpSpPr>
        <p:cNvPr id="1" name=""/>
        <p:cNvGrpSpPr/>
        <p:nvPr/>
      </p:nvGrpSpPr>
      <p:grpSpPr>
        <a:xfrm>
          <a:off x="0" y="0"/>
          <a:ext cx="0" cy="0"/>
          <a:chOff x="0" y="0"/>
          <a:chExt cx="0" cy="0"/>
        </a:xfrm>
      </p:grpSpPr>
      <p:sp>
        <p:nvSpPr>
          <p:cNvPr id="90" name="Title Text"/>
          <p:cNvSpPr txBox="1"/>
          <p:nvPr>
            <p:ph type="title"/>
          </p:nvPr>
        </p:nvSpPr>
        <p:spPr>
          <a:xfrm>
            <a:off x="685800" y="2130426"/>
            <a:ext cx="7772400" cy="1470026"/>
          </a:xfrm>
          <a:prstGeom prst="rect">
            <a:avLst/>
          </a:prstGeom>
        </p:spPr>
        <p:txBody>
          <a:bodyPr/>
          <a:lstStyle>
            <a:lvl1pPr defTabSz="914400">
              <a:lnSpc>
                <a:spcPct val="90000"/>
              </a:lnSpc>
              <a:defRPr b="0" i="0" sz="4400">
                <a:solidFill>
                  <a:srgbClr val="000000"/>
                </a:solidFill>
                <a:latin typeface="Calibri Light"/>
                <a:ea typeface="Calibri Light"/>
                <a:cs typeface="Calibri Light"/>
                <a:sym typeface="Calibri Light"/>
              </a:defRPr>
            </a:lvl1pPr>
          </a:lstStyle>
          <a:p>
            <a:pPr/>
            <a:r>
              <a:t>Title Text</a:t>
            </a:r>
          </a:p>
        </p:txBody>
      </p:sp>
      <p:sp>
        <p:nvSpPr>
          <p:cNvPr id="91" name="Body Level One…"/>
          <p:cNvSpPr txBox="1"/>
          <p:nvPr>
            <p:ph type="body" sz="quarter" idx="1"/>
          </p:nvPr>
        </p:nvSpPr>
        <p:spPr>
          <a:xfrm>
            <a:off x="1371600" y="3886200"/>
            <a:ext cx="6400800" cy="1752600"/>
          </a:xfrm>
          <a:prstGeom prst="rect">
            <a:avLst/>
          </a:prstGeom>
        </p:spPr>
        <p:txBody>
          <a:bodyPr/>
          <a:lstStyle>
            <a:lvl1pPr marL="0" indent="0" algn="ctr" defTabSz="914400">
              <a:lnSpc>
                <a:spcPct val="90000"/>
              </a:lnSpc>
              <a:spcBef>
                <a:spcPts val="1000"/>
              </a:spcBef>
              <a:buSzTx/>
              <a:buFontTx/>
              <a:buNone/>
              <a:defRPr sz="2800">
                <a:solidFill>
                  <a:srgbClr val="888888"/>
                </a:solidFill>
              </a:defRPr>
            </a:lvl1pPr>
            <a:lvl2pPr marL="0" indent="342900" algn="ctr" defTabSz="914400">
              <a:lnSpc>
                <a:spcPct val="90000"/>
              </a:lnSpc>
              <a:spcBef>
                <a:spcPts val="1000"/>
              </a:spcBef>
              <a:buSzTx/>
              <a:buFontTx/>
              <a:buNone/>
              <a:defRPr sz="2800">
                <a:solidFill>
                  <a:srgbClr val="888888"/>
                </a:solidFill>
              </a:defRPr>
            </a:lvl2pPr>
            <a:lvl3pPr marL="0" indent="685800" algn="ctr" defTabSz="914400">
              <a:lnSpc>
                <a:spcPct val="90000"/>
              </a:lnSpc>
              <a:spcBef>
                <a:spcPts val="1000"/>
              </a:spcBef>
              <a:buSzTx/>
              <a:buFontTx/>
              <a:buNone/>
              <a:defRPr sz="2800">
                <a:solidFill>
                  <a:srgbClr val="888888"/>
                </a:solidFill>
              </a:defRPr>
            </a:lvl3pPr>
            <a:lvl4pPr marL="0" indent="1028700" algn="ctr" defTabSz="914400">
              <a:lnSpc>
                <a:spcPct val="90000"/>
              </a:lnSpc>
              <a:spcBef>
                <a:spcPts val="1000"/>
              </a:spcBef>
              <a:buSzTx/>
              <a:buFontTx/>
              <a:buNone/>
              <a:defRPr sz="2800">
                <a:solidFill>
                  <a:srgbClr val="888888"/>
                </a:solidFill>
              </a:defRPr>
            </a:lvl4pPr>
            <a:lvl5pPr marL="0" indent="1371600" algn="ctr" defTabSz="914400">
              <a:lnSpc>
                <a:spcPct val="90000"/>
              </a:lnSpc>
              <a:spcBef>
                <a:spcPts val="1000"/>
              </a:spcBef>
              <a:buSzTx/>
              <a:buFontTx/>
              <a:buNone/>
              <a:defRPr sz="2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xfrm>
            <a:off x="8251368" y="6404292"/>
            <a:ext cx="263983"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99" name="Title Text"/>
          <p:cNvSpPr txBox="1"/>
          <p:nvPr>
            <p:ph type="title"/>
          </p:nvPr>
        </p:nvSpPr>
        <p:spPr>
          <a:xfrm>
            <a:off x="628650" y="365125"/>
            <a:ext cx="7886700" cy="1325563"/>
          </a:xfrm>
          <a:prstGeom prst="rect">
            <a:avLst/>
          </a:prstGeom>
        </p:spPr>
        <p:txBody>
          <a:bodyPr/>
          <a:lstStyle>
            <a:lvl1pPr defTabSz="914400">
              <a:lnSpc>
                <a:spcPct val="90000"/>
              </a:lnSpc>
              <a:defRPr b="0" i="0" sz="4400">
                <a:solidFill>
                  <a:srgbClr val="000000"/>
                </a:solidFill>
                <a:latin typeface="Calibri Light"/>
                <a:ea typeface="Calibri Light"/>
                <a:cs typeface="Calibri Light"/>
                <a:sym typeface="Calibri Light"/>
              </a:defRPr>
            </a:lvl1pPr>
          </a:lstStyle>
          <a:p>
            <a:pPr/>
            <a:r>
              <a:t>Title Text</a:t>
            </a:r>
          </a:p>
        </p:txBody>
      </p:sp>
      <p:sp>
        <p:nvSpPr>
          <p:cNvPr id="100" name="Body Level One…"/>
          <p:cNvSpPr txBox="1"/>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xfrm>
            <a:off x="8251368" y="6404292"/>
            <a:ext cx="263983"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08" name="Slide Number"/>
          <p:cNvSpPr txBox="1"/>
          <p:nvPr>
            <p:ph type="sldNum" sz="quarter" idx="2"/>
          </p:nvPr>
        </p:nvSpPr>
        <p:spPr>
          <a:xfrm>
            <a:off x="8251368" y="6404292"/>
            <a:ext cx="263983"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 Id="rId3" Type="http://schemas.openxmlformats.org/officeDocument/2006/relationships/image" Target="../media/image7.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eloquentjavascript.net/" TargetMode="External"/><Relationship Id="rId3" Type="http://schemas.openxmlformats.org/officeDocument/2006/relationships/image" Target="../media/image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smashingmagazine.com/2011/10/16-pixels-body-copy-anything-less-costly-mistake" TargetMode="External"/><Relationship Id="rId3" Type="http://schemas.openxmlformats.org/officeDocument/2006/relationships/hyperlink" Target="http://baymard.com/blog/line-length-readability"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typeplate.com/" TargetMode="Externa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 Id="rId3" Type="http://schemas.openxmlformats.org/officeDocument/2006/relationships/hyperlink" Target="https://developer.mozilla.org/en-US/docs/Web/CSS/Pseudo-classes"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jpeg"/><Relationship Id="rId3" Type="http://schemas.openxmlformats.org/officeDocument/2006/relationships/image" Target="../media/image1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g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 Id="rId3" Type="http://schemas.openxmlformats.org/officeDocument/2006/relationships/image" Target="../media/image19.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g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getbootstrap.com/" TargetMode="External"/><Relationship Id="rId3" Type="http://schemas.openxmlformats.org/officeDocument/2006/relationships/image" Target="../media/image11.jpeg"/><Relationship Id="rId4" Type="http://schemas.openxmlformats.org/officeDocument/2006/relationships/image" Target="../media/image20.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22.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5.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 Id="rId3" Type="http://schemas.openxmlformats.org/officeDocument/2006/relationships/image" Target="../media/image27.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 Id="rId3" Type="http://schemas.openxmlformats.org/officeDocument/2006/relationships/image" Target="../media/image29.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 Id="rId3" Type="http://schemas.openxmlformats.org/officeDocument/2006/relationships/image" Target="../media/image31.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 Id="rId3" Type="http://schemas.openxmlformats.org/officeDocument/2006/relationships/image" Target="../media/image33.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4.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Title 1"/>
          <p:cNvSpPr txBox="1"/>
          <p:nvPr>
            <p:ph type="title"/>
          </p:nvPr>
        </p:nvSpPr>
        <p:spPr>
          <a:xfrm>
            <a:off x="390606" y="2953542"/>
            <a:ext cx="8229601" cy="871859"/>
          </a:xfrm>
          <a:prstGeom prst="rect">
            <a:avLst/>
          </a:prstGeom>
        </p:spPr>
        <p:txBody>
          <a:bodyPr/>
          <a:lstStyle>
            <a:lvl1pPr>
              <a:defRPr i="1"/>
            </a:lvl1pPr>
          </a:lstStyle>
          <a:p>
            <a:pPr/>
            <a:r>
              <a:t>Down and Dirty CSS</a:t>
            </a:r>
          </a:p>
        </p:txBody>
      </p:sp>
      <p:sp>
        <p:nvSpPr>
          <p:cNvPr id="190" name="Text Placeholder 2"/>
          <p:cNvSpPr txBox="1"/>
          <p:nvPr>
            <p:ph type="body" sz="quarter" idx="1"/>
          </p:nvPr>
        </p:nvSpPr>
        <p:spPr>
          <a:prstGeom prst="rect">
            <a:avLst/>
          </a:prstGeom>
        </p:spPr>
        <p:txBody>
          <a:bodyPr/>
          <a:lstStyle/>
          <a:p>
            <a:pPr/>
            <a:r>
              <a:t>October 26, 2017</a:t>
            </a:r>
          </a:p>
        </p:txBody>
      </p:sp>
      <p:sp>
        <p:nvSpPr>
          <p:cNvPr id="191"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stStyle>
          <a:p>
            <a:pPr/>
            <a:r>
              <a:t>Day 5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Rectangle 5"/>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Feedback #2 – Books Please?</a:t>
            </a:r>
          </a:p>
        </p:txBody>
      </p:sp>
      <p:pic>
        <p:nvPicPr>
          <p:cNvPr id="220" name="Picture 2" descr="Picture 2"/>
          <p:cNvPicPr>
            <a:picLocks noChangeAspect="1"/>
          </p:cNvPicPr>
          <p:nvPr/>
        </p:nvPicPr>
        <p:blipFill>
          <a:blip r:embed="rId2">
            <a:extLst/>
          </a:blip>
          <a:stretch>
            <a:fillRect/>
          </a:stretch>
        </p:blipFill>
        <p:spPr>
          <a:xfrm>
            <a:off x="304800" y="685800"/>
            <a:ext cx="8677516" cy="55886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Rectangle 5"/>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Feedback #2 – Books Please?</a:t>
            </a:r>
          </a:p>
        </p:txBody>
      </p:sp>
      <p:sp>
        <p:nvSpPr>
          <p:cNvPr id="223" name="Shape 70"/>
          <p:cNvSpPr txBox="1"/>
          <p:nvPr/>
        </p:nvSpPr>
        <p:spPr>
          <a:xfrm>
            <a:off x="304799" y="761998"/>
            <a:ext cx="8740776" cy="45567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b="1" sz="2200" u="sng">
                <a:latin typeface="Arial"/>
                <a:ea typeface="Arial"/>
                <a:cs typeface="Arial"/>
                <a:sym typeface="Arial"/>
              </a:defRPr>
            </a:pPr>
            <a:r>
              <a:t>Advice:</a:t>
            </a:r>
            <a:r>
              <a:rPr u="none"/>
              <a:t> </a:t>
            </a:r>
            <a:br>
              <a:rPr u="none"/>
            </a:br>
            <a:r>
              <a:rPr u="none"/>
              <a:t>While in this program, concentrate </a:t>
            </a:r>
            <a:r>
              <a:t>all</a:t>
            </a:r>
            <a:r>
              <a:rPr u="none"/>
              <a:t> your efforts on what we’re covering in class.</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Books can be helpful when you are learning on your own. But in a Bootcamp like this, they can also be distracting—especially when our class is moving so quickly.</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When you’re at home, focus your efforts on completing your homework, re-completing in-class exercises, and going over slides.</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Invest in books and outside tutorials </a:t>
            </a:r>
            <a:r>
              <a:rPr i="1"/>
              <a:t>after</a:t>
            </a:r>
            <a:r>
              <a:t> you finish the program.</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Title 1"/>
          <p:cNvSpPr txBox="1"/>
          <p:nvPr>
            <p:ph type="title"/>
          </p:nvPr>
        </p:nvSpPr>
        <p:spPr>
          <a:xfrm>
            <a:off x="304799" y="-1"/>
            <a:ext cx="5470528" cy="653856"/>
          </a:xfrm>
          <a:prstGeom prst="rect">
            <a:avLst/>
          </a:prstGeom>
        </p:spPr>
        <p:txBody>
          <a:bodyPr/>
          <a:lstStyle/>
          <a:p>
            <a:pPr/>
            <a:r>
              <a:t>Feedback #2 – Books Please?</a:t>
            </a:r>
          </a:p>
        </p:txBody>
      </p:sp>
      <p:sp>
        <p:nvSpPr>
          <p:cNvPr id="226" name="Title 1"/>
          <p:cNvSpPr txBox="1"/>
          <p:nvPr/>
        </p:nvSpPr>
        <p:spPr>
          <a:xfrm>
            <a:off x="304800" y="2514600"/>
            <a:ext cx="8534400" cy="15240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i="1" sz="2400">
                <a:latin typeface="Arial"/>
                <a:ea typeface="Arial"/>
                <a:cs typeface="Arial"/>
                <a:sym typeface="Arial"/>
              </a:defRPr>
            </a:pPr>
            <a:r>
              <a:t>That said,</a:t>
            </a:r>
            <a:endParaRPr sz="3300">
              <a:latin typeface="Calibri Light"/>
              <a:ea typeface="Calibri Light"/>
              <a:cs typeface="Calibri Light"/>
              <a:sym typeface="Calibri Light"/>
            </a:endParaRPr>
          </a:p>
          <a:p>
            <a:pPr algn="ctr" defTabSz="685800">
              <a:defRPr b="1" i="1" sz="2400">
                <a:latin typeface="Arial"/>
                <a:ea typeface="Arial"/>
                <a:cs typeface="Arial"/>
                <a:sym typeface="Arial"/>
              </a:defRPr>
            </a:pPr>
            <a:r>
              <a:t>if you truly feel the need for outside resources…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Rectangle 5"/>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Feedback #2 – Books Please?</a:t>
            </a:r>
          </a:p>
        </p:txBody>
      </p:sp>
      <p:sp>
        <p:nvSpPr>
          <p:cNvPr id="229" name="Shape 70"/>
          <p:cNvSpPr txBox="1"/>
          <p:nvPr/>
        </p:nvSpPr>
        <p:spPr>
          <a:xfrm>
            <a:off x="304799" y="4258791"/>
            <a:ext cx="8610601" cy="8341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algn="ctr" defTabSz="685800">
              <a:spcBef>
                <a:spcPts val="500"/>
              </a:spcBef>
              <a:buSzPct val="100000"/>
              <a:buFont typeface="Arial"/>
              <a:buChar char="•"/>
              <a:defRPr b="1" sz="2200">
                <a:latin typeface="Arial"/>
                <a:ea typeface="Arial"/>
                <a:cs typeface="Arial"/>
                <a:sym typeface="Arial"/>
              </a:defRPr>
            </a:pPr>
            <a:r>
              <a:t>Code School </a:t>
            </a:r>
            <a:r>
              <a:rPr b="0"/>
              <a:t>offers some of the best online courses for HTML, CSS, JavaScript, Node, Express and Angular.</a:t>
            </a:r>
          </a:p>
        </p:txBody>
      </p:sp>
      <p:pic>
        <p:nvPicPr>
          <p:cNvPr id="230" name="Picture 8" descr="Picture 8"/>
          <p:cNvPicPr>
            <a:picLocks noChangeAspect="1"/>
          </p:cNvPicPr>
          <p:nvPr/>
        </p:nvPicPr>
        <p:blipFill>
          <a:blip r:embed="rId2">
            <a:extLst/>
          </a:blip>
          <a:stretch>
            <a:fillRect/>
          </a:stretch>
        </p:blipFill>
        <p:spPr>
          <a:xfrm>
            <a:off x="304800" y="860746"/>
            <a:ext cx="8610600" cy="31646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Rectangle 5"/>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Feedback #2 – Books Please?</a:t>
            </a:r>
          </a:p>
        </p:txBody>
      </p:sp>
      <p:sp>
        <p:nvSpPr>
          <p:cNvPr id="233" name="Shape 70"/>
          <p:cNvSpPr txBox="1"/>
          <p:nvPr/>
        </p:nvSpPr>
        <p:spPr>
          <a:xfrm>
            <a:off x="304799" y="4724400"/>
            <a:ext cx="8610601" cy="123136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b="1" sz="2200">
                <a:latin typeface="Arial"/>
                <a:ea typeface="Arial"/>
                <a:cs typeface="Arial"/>
                <a:sym typeface="Arial"/>
              </a:defRPr>
            </a:pPr>
            <a:r>
              <a:t>Jon Duckett’s books </a:t>
            </a:r>
            <a:r>
              <a:rPr i="1"/>
              <a:t>HTML &amp; CSS </a:t>
            </a:r>
            <a:r>
              <a:t>and</a:t>
            </a:r>
            <a:r>
              <a:rPr i="1"/>
              <a:t> JavaScript &amp; jQuery</a:t>
            </a:r>
            <a:r>
              <a:t>.</a:t>
            </a:r>
            <a:r>
              <a:rPr i="1"/>
              <a:t> </a:t>
            </a:r>
            <a:endParaRPr sz="2400"/>
          </a:p>
          <a:p>
            <a:pPr marL="257175" indent="-257175" defTabSz="685800">
              <a:spcBef>
                <a:spcPts val="500"/>
              </a:spcBef>
              <a:buSzPct val="100000"/>
              <a:buFont typeface="Arial"/>
              <a:buChar char="•"/>
              <a:defRPr sz="2200">
                <a:latin typeface="Arial"/>
                <a:ea typeface="Arial"/>
                <a:cs typeface="Arial"/>
                <a:sym typeface="Arial"/>
              </a:defRPr>
            </a:pPr>
            <a:r>
              <a:t>These are two of the clearest primers on their respective subjects. If you’re a “book-person,” these may be helpful texts. </a:t>
            </a:r>
          </a:p>
        </p:txBody>
      </p:sp>
      <p:pic>
        <p:nvPicPr>
          <p:cNvPr id="234" name="Picture 2" descr="Picture 2"/>
          <p:cNvPicPr>
            <a:picLocks noChangeAspect="1"/>
          </p:cNvPicPr>
          <p:nvPr/>
        </p:nvPicPr>
        <p:blipFill>
          <a:blip r:embed="rId2">
            <a:extLst/>
          </a:blip>
          <a:stretch>
            <a:fillRect/>
          </a:stretch>
        </p:blipFill>
        <p:spPr>
          <a:xfrm>
            <a:off x="1828800" y="990600"/>
            <a:ext cx="2705100" cy="3391780"/>
          </a:xfrm>
          <a:prstGeom prst="rect">
            <a:avLst/>
          </a:prstGeom>
          <a:ln w="12700">
            <a:miter lim="400000"/>
          </a:ln>
        </p:spPr>
      </p:pic>
      <p:pic>
        <p:nvPicPr>
          <p:cNvPr id="235" name="Picture 4" descr="Picture 4"/>
          <p:cNvPicPr>
            <a:picLocks noChangeAspect="1"/>
          </p:cNvPicPr>
          <p:nvPr/>
        </p:nvPicPr>
        <p:blipFill>
          <a:blip r:embed="rId3">
            <a:extLst/>
          </a:blip>
          <a:stretch>
            <a:fillRect/>
          </a:stretch>
        </p:blipFill>
        <p:spPr>
          <a:xfrm>
            <a:off x="4648200" y="978854"/>
            <a:ext cx="2736433" cy="34035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Rectangle 3"/>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Feedback #2 – Books Please?</a:t>
            </a:r>
          </a:p>
        </p:txBody>
      </p:sp>
      <p:sp>
        <p:nvSpPr>
          <p:cNvPr id="238" name="Shape 70"/>
          <p:cNvSpPr txBox="1"/>
          <p:nvPr/>
        </p:nvSpPr>
        <p:spPr>
          <a:xfrm>
            <a:off x="4495800" y="990600"/>
            <a:ext cx="4571999" cy="310182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b="1" i="1" sz="2200">
                <a:latin typeface="Arial"/>
                <a:ea typeface="Arial"/>
                <a:cs typeface="Arial"/>
                <a:sym typeface="Arial"/>
              </a:defRPr>
            </a:pPr>
            <a:r>
              <a:t>Eloquent JavaScript</a:t>
            </a:r>
            <a:r>
              <a:rPr i="0"/>
              <a:t>:</a:t>
            </a:r>
            <a:r>
              <a:rPr b="0" i="0"/>
              <a:t> a terrific, free book that goes through the fundamentals of JavaScript.</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You can find it here:</a:t>
            </a:r>
            <a:br/>
            <a:r>
              <a:rPr u="sng">
                <a:solidFill>
                  <a:srgbClr val="0000FF"/>
                </a:solidFill>
                <a:uFill>
                  <a:solidFill>
                    <a:srgbClr val="0000FF"/>
                  </a:solidFill>
                </a:uFill>
                <a:hlinkClick r:id="rId2" invalidUrl="" action="" tgtFrame="" tooltip="" history="1" highlightClick="0" endSnd="0"/>
              </a:rPr>
              <a:t>http://eloquentjavascript.net/</a:t>
            </a:r>
          </a:p>
          <a:p>
            <a:pPr marL="257175" indent="-257175" defTabSz="685800">
              <a:spcBef>
                <a:spcPts val="500"/>
              </a:spcBef>
              <a:buSzPct val="100000"/>
              <a:buFont typeface="Arial"/>
              <a:buChar char="•"/>
              <a:defRPr sz="2200">
                <a:latin typeface="Arial"/>
                <a:ea typeface="Arial"/>
                <a:cs typeface="Arial"/>
                <a:sym typeface="Arial"/>
              </a:defRPr>
            </a:pPr>
          </a:p>
        </p:txBody>
      </p:sp>
      <p:pic>
        <p:nvPicPr>
          <p:cNvPr id="239" name="Picture 2" descr="Picture 2"/>
          <p:cNvPicPr>
            <a:picLocks noChangeAspect="1"/>
          </p:cNvPicPr>
          <p:nvPr/>
        </p:nvPicPr>
        <p:blipFill>
          <a:blip r:embed="rId3">
            <a:extLst/>
          </a:blip>
          <a:stretch>
            <a:fillRect/>
          </a:stretch>
        </p:blipFill>
        <p:spPr>
          <a:xfrm>
            <a:off x="285750" y="914399"/>
            <a:ext cx="4057650" cy="52578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Rectangle 5"/>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Feedback #3 – Homework is Hard</a:t>
            </a:r>
          </a:p>
        </p:txBody>
      </p:sp>
      <p:pic>
        <p:nvPicPr>
          <p:cNvPr id="242" name="Picture 2" descr="Picture 2"/>
          <p:cNvPicPr>
            <a:picLocks noChangeAspect="1"/>
          </p:cNvPicPr>
          <p:nvPr/>
        </p:nvPicPr>
        <p:blipFill>
          <a:blip r:embed="rId2">
            <a:extLst/>
          </a:blip>
          <a:stretch>
            <a:fillRect/>
          </a:stretch>
        </p:blipFill>
        <p:spPr>
          <a:xfrm>
            <a:off x="990600" y="789547"/>
            <a:ext cx="7239000" cy="54292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Rectangle 5"/>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Feedback #3 – Homework is Hard</a:t>
            </a:r>
          </a:p>
        </p:txBody>
      </p:sp>
      <p:sp>
        <p:nvSpPr>
          <p:cNvPr id="245" name="Shape 70"/>
          <p:cNvSpPr txBox="1"/>
          <p:nvPr/>
        </p:nvSpPr>
        <p:spPr>
          <a:xfrm>
            <a:off x="304799" y="761998"/>
            <a:ext cx="8740776" cy="403654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b="1" sz="2200">
                <a:latin typeface="Arial"/>
                <a:ea typeface="Arial"/>
                <a:cs typeface="Arial"/>
                <a:sym typeface="Arial"/>
              </a:defRPr>
            </a:pPr>
            <a:r>
              <a:t>Check your homework due dates in Bootcamp Spot</a:t>
            </a:r>
            <a:r>
              <a:rPr b="0"/>
              <a:t>.</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Generally speaking, expect homework to be semi-challenging. </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Make sure you’re leaving a solid block of time to put in. </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i="1" sz="2200">
                <a:latin typeface="Arial"/>
                <a:ea typeface="Arial"/>
                <a:cs typeface="Arial"/>
                <a:sym typeface="Arial"/>
              </a:defRPr>
            </a:pPr>
            <a:r>
              <a:t>If you find yourself working on assignment for over 2 hours without even a small amount of progress, </a:t>
            </a:r>
            <a:r>
              <a:rPr b="1"/>
              <a:t>let us know</a:t>
            </a:r>
            <a:r>
              <a:t>! </a:t>
            </a:r>
            <a:endParaRPr sz="2400"/>
          </a:p>
          <a:p>
            <a:pPr marL="257175" indent="-257175" defTabSz="685800">
              <a:spcBef>
                <a:spcPts val="500"/>
              </a:spcBef>
              <a:buSzPct val="100000"/>
              <a:buFont typeface="Arial"/>
              <a:buChar char="•"/>
              <a:defRPr sz="2200" u="sng">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You don’t win points in life staring at a blank screen.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Title"/>
          <p:cNvSpPr txBox="1"/>
          <p:nvPr>
            <p:ph type="title"/>
          </p:nvPr>
        </p:nvSpPr>
        <p:spPr>
          <a:prstGeom prst="rect">
            <a:avLst/>
          </a:prstGeom>
        </p:spPr>
        <p:txBody>
          <a:bodyPr/>
          <a:lstStyle/>
          <a:p>
            <a:pPr/>
          </a:p>
        </p:txBody>
      </p:sp>
      <p:pic>
        <p:nvPicPr>
          <p:cNvPr id="248" name="F1AE1C5F-F4E0-4863-9465-7810180D7160.png" descr="F1AE1C5F-F4E0-4863-9465-7810180D7160.png"/>
          <p:cNvPicPr>
            <a:picLocks noChangeAspect="1"/>
          </p:cNvPicPr>
          <p:nvPr/>
        </p:nvPicPr>
        <p:blipFill>
          <a:blip r:embed="rId3">
            <a:extLst/>
          </a:blip>
          <a:stretch>
            <a:fillRect/>
          </a:stretch>
        </p:blipFill>
        <p:spPr>
          <a:xfrm>
            <a:off x="0" y="0"/>
            <a:ext cx="9144000" cy="6858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Title 1"/>
          <p:cNvSpPr txBox="1"/>
          <p:nvPr>
            <p:ph type="title"/>
          </p:nvPr>
        </p:nvSpPr>
        <p:spPr>
          <a:xfrm>
            <a:off x="390606" y="2953542"/>
            <a:ext cx="8229601" cy="871859"/>
          </a:xfrm>
          <a:prstGeom prst="rect">
            <a:avLst/>
          </a:prstGeom>
        </p:spPr>
        <p:txBody>
          <a:bodyPr/>
          <a:lstStyle/>
          <a:p>
            <a:pPr/>
            <a:r>
              <a:t>Today’s Class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My Day Job:  UI Dev | Multi-Tender Loyalty @ Gap, Inc. (Bright Rewards)"/>
          <p:cNvSpPr txBox="1"/>
          <p:nvPr/>
        </p:nvSpPr>
        <p:spPr>
          <a:xfrm>
            <a:off x="443029" y="141667"/>
            <a:ext cx="7506741"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My Day Job:  UI Dev | Multi-Tender Loyalty @ Gap, Inc. (Bright Rewards)</a:t>
            </a:r>
          </a:p>
        </p:txBody>
      </p:sp>
      <p:pic>
        <p:nvPicPr>
          <p:cNvPr id="194" name="Screen Shot 2017-10-26 at 3.36.06 PM.png" descr="Screen Shot 2017-10-26 at 3.36.06 PM.png"/>
          <p:cNvPicPr>
            <a:picLocks noChangeAspect="1"/>
          </p:cNvPicPr>
          <p:nvPr/>
        </p:nvPicPr>
        <p:blipFill>
          <a:blip r:embed="rId2">
            <a:extLst/>
          </a:blip>
          <a:stretch>
            <a:fillRect/>
          </a:stretch>
        </p:blipFill>
        <p:spPr>
          <a:xfrm>
            <a:off x="1247369" y="617959"/>
            <a:ext cx="6889961" cy="6050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Rectangle 5"/>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Objectives</a:t>
            </a:r>
          </a:p>
        </p:txBody>
      </p:sp>
      <p:sp>
        <p:nvSpPr>
          <p:cNvPr id="255" name="Shape 70"/>
          <p:cNvSpPr txBox="1"/>
          <p:nvPr/>
        </p:nvSpPr>
        <p:spPr>
          <a:xfrm>
            <a:off x="304799" y="761998"/>
            <a:ext cx="8740776" cy="333365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defTabSz="685800">
              <a:spcBef>
                <a:spcPts val="500"/>
              </a:spcBef>
              <a:defRPr b="1" sz="2200" u="sng">
                <a:latin typeface="Arial"/>
                <a:ea typeface="Arial"/>
                <a:cs typeface="Arial"/>
                <a:sym typeface="Arial"/>
              </a:defRPr>
            </a:pPr>
            <a:r>
              <a:t>In today’s class, we’ll be introducing:</a:t>
            </a:r>
            <a:endParaRPr sz="2400"/>
          </a:p>
          <a:p>
            <a:pPr defTabSz="685800">
              <a:spcBef>
                <a:spcPts val="500"/>
              </a:spcBef>
              <a:defRPr b="1"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CSS Typography and Google Fonts</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Pseudo-Classes </a:t>
            </a:r>
            <a:endParaRPr sz="2400"/>
          </a:p>
          <a:p>
            <a:pPr defTabSz="685800">
              <a:spcBef>
                <a:spcPts val="500"/>
              </a:spcBef>
              <a:defRPr b="1"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The Basics of Twitter Bootstrap</a:t>
            </a:r>
            <a:endParaRPr sz="24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Title 1"/>
          <p:cNvSpPr txBox="1"/>
          <p:nvPr>
            <p:ph type="title"/>
          </p:nvPr>
        </p:nvSpPr>
        <p:spPr>
          <a:xfrm>
            <a:off x="390606" y="2953542"/>
            <a:ext cx="8229601" cy="871859"/>
          </a:xfrm>
          <a:prstGeom prst="rect">
            <a:avLst/>
          </a:prstGeom>
        </p:spPr>
        <p:txBody>
          <a:bodyPr/>
          <a:lstStyle/>
          <a:p>
            <a:pPr/>
            <a:r>
              <a:t>CSS Typography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Rectangle 5"/>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Typography is Huge</a:t>
            </a:r>
          </a:p>
        </p:txBody>
      </p:sp>
      <p:pic>
        <p:nvPicPr>
          <p:cNvPr id="260" name="Picture 3" descr="Picture 3"/>
          <p:cNvPicPr>
            <a:picLocks noChangeAspect="1"/>
          </p:cNvPicPr>
          <p:nvPr/>
        </p:nvPicPr>
        <p:blipFill>
          <a:blip r:embed="rId2">
            <a:extLst/>
          </a:blip>
          <a:stretch>
            <a:fillRect/>
          </a:stretch>
        </p:blipFill>
        <p:spPr>
          <a:xfrm>
            <a:off x="433387" y="946058"/>
            <a:ext cx="8405814" cy="4238029"/>
          </a:xfrm>
          <a:prstGeom prst="rect">
            <a:avLst/>
          </a:prstGeom>
          <a:ln w="12700">
            <a:miter lim="400000"/>
          </a:ln>
        </p:spPr>
      </p:pic>
      <p:sp>
        <p:nvSpPr>
          <p:cNvPr id="261" name="Shape 70"/>
          <p:cNvSpPr txBox="1"/>
          <p:nvPr/>
        </p:nvSpPr>
        <p:spPr>
          <a:xfrm>
            <a:off x="304799" y="5226498"/>
            <a:ext cx="8610601" cy="83411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algn="ctr" defTabSz="685800">
              <a:spcBef>
                <a:spcPts val="500"/>
              </a:spcBef>
              <a:buSzPct val="100000"/>
              <a:buFont typeface="Arial"/>
              <a:buChar char="•"/>
              <a:defRPr b="1" sz="2200">
                <a:latin typeface="Arial"/>
                <a:ea typeface="Arial"/>
                <a:cs typeface="Arial"/>
                <a:sym typeface="Arial"/>
              </a:defRPr>
            </a:pPr>
            <a:r>
              <a:t>Typography </a:t>
            </a:r>
            <a:r>
              <a:rPr b="0"/>
              <a:t>can play a huge role in the visual aesthetic and emotional identity of a webpage.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Typographic Properties</a:t>
            </a:r>
          </a:p>
        </p:txBody>
      </p:sp>
      <p:sp>
        <p:nvSpPr>
          <p:cNvPr id="264" name="Shape 70"/>
          <p:cNvSpPr txBox="1"/>
          <p:nvPr/>
        </p:nvSpPr>
        <p:spPr>
          <a:xfrm>
            <a:off x="409303" y="783753"/>
            <a:ext cx="8610601" cy="621498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b="1">
                <a:latin typeface="Arial"/>
                <a:ea typeface="Arial"/>
                <a:cs typeface="Arial"/>
                <a:sym typeface="Arial"/>
              </a:defRPr>
            </a:pPr>
            <a:r>
              <a:t>Line Height</a:t>
            </a:r>
            <a:br/>
            <a:r>
              <a:rPr b="0"/>
              <a:t>Distance between lines of text on a page (Golden Ratio of 1.5x font).</a:t>
            </a:r>
            <a:endParaRPr sz="2400"/>
          </a:p>
          <a:p>
            <a:pPr marL="257175" indent="-257175" defTabSz="685800">
              <a:spcBef>
                <a:spcPts val="500"/>
              </a:spcBef>
              <a:buSzPct val="100000"/>
              <a:buFont typeface="Arial"/>
              <a:buChar char="•"/>
              <a:defRPr b="1">
                <a:latin typeface="Arial"/>
                <a:ea typeface="Arial"/>
                <a:cs typeface="Arial"/>
                <a:sym typeface="Arial"/>
              </a:defRPr>
            </a:pPr>
          </a:p>
          <a:p>
            <a:pPr marL="257175" indent="-257175" defTabSz="685800">
              <a:spcBef>
                <a:spcPts val="400"/>
              </a:spcBef>
              <a:buSzPct val="100000"/>
              <a:buFont typeface="Arial"/>
              <a:buChar char="•"/>
              <a:defRPr b="1">
                <a:latin typeface="Arial"/>
                <a:ea typeface="Arial"/>
                <a:cs typeface="Arial"/>
                <a:sym typeface="Arial"/>
              </a:defRPr>
            </a:pPr>
            <a:r>
              <a:t>Font-Size</a:t>
            </a:r>
            <a:br/>
            <a:r>
              <a:rPr b="0"/>
              <a:t>Actual size of lettering. Should be at least 16 px on modern pages.</a:t>
            </a:r>
            <a:br>
              <a:rPr b="0"/>
            </a:br>
            <a:r>
              <a:rPr b="0" u="sng">
                <a:solidFill>
                  <a:srgbClr val="0000FF"/>
                </a:solidFill>
                <a:uFill>
                  <a:solidFill>
                    <a:srgbClr val="0000FF"/>
                  </a:solidFill>
                </a:uFill>
                <a:hlinkClick r:id="rId2" invalidUrl="" action="" tgtFrame="" tooltip="" history="1" highlightClick="0" endSnd="0"/>
              </a:rPr>
              <a:t>https://www.smashingmagazine.com/2011/10/16-pixels-body-copy-anything-less-costly-mistake</a:t>
            </a:r>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400"/>
              </a:spcBef>
              <a:buSzPct val="100000"/>
              <a:buFont typeface="Arial"/>
              <a:buChar char="•"/>
              <a:defRPr b="1">
                <a:latin typeface="Arial"/>
                <a:ea typeface="Arial"/>
                <a:cs typeface="Arial"/>
                <a:sym typeface="Arial"/>
              </a:defRPr>
            </a:pPr>
            <a:r>
              <a:t>Line Length</a:t>
            </a:r>
            <a:br/>
            <a:r>
              <a:rPr b="0"/>
              <a:t>Not a CSS property but rather a standard. Should be about 50-75 characters per line on a desktop .</a:t>
            </a:r>
            <a:br>
              <a:rPr b="0"/>
            </a:br>
            <a:r>
              <a:rPr b="0" u="sng">
                <a:solidFill>
                  <a:srgbClr val="0000FF"/>
                </a:solidFill>
                <a:uFill>
                  <a:solidFill>
                    <a:srgbClr val="0000FF"/>
                  </a:solidFill>
                </a:uFill>
                <a:hlinkClick r:id="rId3" invalidUrl="" action="" tgtFrame="" tooltip="" history="1" highlightClick="0" endSnd="0"/>
              </a:rPr>
              <a:t>http://baymard.com/blog/line-length-readability</a:t>
            </a:r>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400"/>
              </a:spcBef>
              <a:buSzPct val="100000"/>
              <a:buFont typeface="Arial"/>
              <a:buChar char="•"/>
              <a:defRPr b="1">
                <a:latin typeface="Arial"/>
                <a:ea typeface="Arial"/>
                <a:cs typeface="Arial"/>
                <a:sym typeface="Arial"/>
              </a:defRPr>
            </a:pPr>
            <a:r>
              <a:t>Letter Spacing</a:t>
            </a:r>
            <a:br/>
            <a:r>
              <a:rPr b="0"/>
              <a:t>Spacing between individual letters—try to avoid cramping.</a:t>
            </a:r>
            <a:br>
              <a:rPr b="0"/>
            </a:br>
          </a:p>
          <a:p>
            <a:pPr marL="257175" indent="-257175" defTabSz="685800">
              <a:spcBef>
                <a:spcPts val="400"/>
              </a:spcBef>
              <a:buSzPct val="100000"/>
              <a:buFont typeface="Arial"/>
              <a:buChar char="•"/>
              <a:defRPr b="1">
                <a:latin typeface="Arial"/>
                <a:ea typeface="Arial"/>
                <a:cs typeface="Arial"/>
                <a:sym typeface="Arial"/>
              </a:defRPr>
            </a:pPr>
            <a:r>
              <a:t>Sans-Serif vs Serif</a:t>
            </a:r>
            <a:br/>
            <a:r>
              <a:rPr b="0"/>
              <a:t>Sans-serif are fonts sans their serifs—no tails. They’re easier to read online.</a:t>
            </a:r>
            <a:br>
              <a:rPr b="0"/>
            </a:br>
            <a:br>
              <a:rPr b="0"/>
            </a:br>
            <a:br>
              <a:rPr b="0"/>
            </a:b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Rectangle 3"/>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Line Height vs Fonts</a:t>
            </a:r>
          </a:p>
        </p:txBody>
      </p:sp>
      <p:pic>
        <p:nvPicPr>
          <p:cNvPr id="267" name="Picture 4" descr="Picture 4"/>
          <p:cNvPicPr>
            <a:picLocks noChangeAspect="1"/>
          </p:cNvPicPr>
          <p:nvPr/>
        </p:nvPicPr>
        <p:blipFill>
          <a:blip r:embed="rId2">
            <a:extLst/>
          </a:blip>
          <a:stretch>
            <a:fillRect/>
          </a:stretch>
        </p:blipFill>
        <p:spPr>
          <a:xfrm>
            <a:off x="304799" y="914400"/>
            <a:ext cx="8526007" cy="44072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Rectangle 7"/>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Serif vs Sans Serif</a:t>
            </a:r>
          </a:p>
        </p:txBody>
      </p:sp>
      <p:pic>
        <p:nvPicPr>
          <p:cNvPr id="270" name="Picture 2" descr="Picture 2"/>
          <p:cNvPicPr>
            <a:picLocks noChangeAspect="1"/>
          </p:cNvPicPr>
          <p:nvPr/>
        </p:nvPicPr>
        <p:blipFill>
          <a:blip r:embed="rId2">
            <a:extLst/>
          </a:blip>
          <a:stretch>
            <a:fillRect/>
          </a:stretch>
        </p:blipFill>
        <p:spPr>
          <a:xfrm>
            <a:off x="304799" y="716648"/>
            <a:ext cx="8701096" cy="4814610"/>
          </a:xfrm>
          <a:prstGeom prst="rect">
            <a:avLst/>
          </a:prstGeom>
          <a:ln w="12700">
            <a:miter lim="400000"/>
          </a:ln>
        </p:spPr>
      </p:pic>
      <p:sp>
        <p:nvSpPr>
          <p:cNvPr id="271" name="Shape 70"/>
          <p:cNvSpPr txBox="1"/>
          <p:nvPr/>
        </p:nvSpPr>
        <p:spPr>
          <a:xfrm>
            <a:off x="304799" y="5518556"/>
            <a:ext cx="8610601" cy="8197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algn="ctr" defTabSz="685800">
              <a:spcBef>
                <a:spcPts val="400"/>
              </a:spcBef>
              <a:buSzPct val="100000"/>
              <a:buFont typeface="Arial"/>
              <a:buChar char="•"/>
              <a:defRPr b="1" sz="2000">
                <a:latin typeface="Arial"/>
                <a:ea typeface="Arial"/>
                <a:cs typeface="Arial"/>
                <a:sym typeface="Arial"/>
              </a:defRPr>
            </a:pPr>
            <a:r>
              <a:t>Serif fonts</a:t>
            </a:r>
            <a:r>
              <a:rPr b="0"/>
              <a:t> include small lines attached to the end strokes of letters.</a:t>
            </a:r>
            <a:endParaRPr sz="2400"/>
          </a:p>
          <a:p>
            <a:pPr marL="257175" indent="-257175" algn="ctr" defTabSz="685800">
              <a:spcBef>
                <a:spcPts val="400"/>
              </a:spcBef>
              <a:buSzPct val="100000"/>
              <a:buFont typeface="Arial"/>
              <a:buChar char="•"/>
              <a:defRPr b="1" sz="2000">
                <a:latin typeface="Arial"/>
                <a:ea typeface="Arial"/>
                <a:cs typeface="Arial"/>
                <a:sym typeface="Arial"/>
              </a:defRPr>
            </a:pPr>
            <a:r>
              <a:t>Sans-Serif</a:t>
            </a:r>
            <a:r>
              <a:rPr b="0"/>
              <a:t> (without serif) do not include such strokes.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Rectangle 4"/>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74" name="TextBox 7"/>
          <p:cNvSpPr txBox="1"/>
          <p:nvPr/>
        </p:nvSpPr>
        <p:spPr>
          <a:xfrm>
            <a:off x="304800" y="914400"/>
            <a:ext cx="8686800" cy="56957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200">
                <a:latin typeface="Arial"/>
                <a:ea typeface="Arial"/>
                <a:cs typeface="Arial"/>
                <a:sym typeface="Arial"/>
              </a:defRPr>
            </a:pPr>
            <a:r>
              <a:t>Assignment</a:t>
            </a:r>
          </a:p>
          <a:p>
            <a:pPr>
              <a:defRPr sz="2200">
                <a:latin typeface="Arial"/>
                <a:ea typeface="Arial"/>
                <a:cs typeface="Arial"/>
                <a:sym typeface="Arial"/>
              </a:defRPr>
            </a:pPr>
            <a:r>
              <a:t>Create a block of text using a Lorem Ipsum Generator. Incorporate it into an HTML Document. </a:t>
            </a:r>
          </a:p>
          <a:p>
            <a:pPr>
              <a:defRPr sz="2200">
                <a:latin typeface="Arial"/>
                <a:ea typeface="Arial"/>
                <a:cs typeface="Arial"/>
                <a:sym typeface="Arial"/>
              </a:defRPr>
            </a:pPr>
          </a:p>
          <a:p>
            <a:pPr>
              <a:defRPr sz="2200">
                <a:latin typeface="Arial"/>
                <a:ea typeface="Arial"/>
                <a:cs typeface="Arial"/>
                <a:sym typeface="Arial"/>
              </a:defRPr>
            </a:pPr>
            <a:r>
              <a:t>Then use CSS styling to modify the:</a:t>
            </a:r>
          </a:p>
          <a:p>
            <a:pPr>
              <a:defRPr sz="2200">
                <a:latin typeface="Arial"/>
                <a:ea typeface="Arial"/>
                <a:cs typeface="Arial"/>
                <a:sym typeface="Arial"/>
              </a:defRPr>
            </a:pPr>
          </a:p>
          <a:p>
            <a:pPr marL="342900" indent="-342900">
              <a:buSzPct val="100000"/>
              <a:buFont typeface="Arial"/>
              <a:buChar char="•"/>
              <a:defRPr sz="2200">
                <a:latin typeface="Arial"/>
                <a:ea typeface="Arial"/>
                <a:cs typeface="Arial"/>
                <a:sym typeface="Arial"/>
              </a:defRPr>
            </a:pPr>
            <a:r>
              <a:t>Font-family</a:t>
            </a:r>
          </a:p>
          <a:p>
            <a:pPr marL="342900" indent="-342900">
              <a:buSzPct val="100000"/>
              <a:buFont typeface="Arial"/>
              <a:buChar char="•"/>
              <a:defRPr sz="2200">
                <a:latin typeface="Arial"/>
                <a:ea typeface="Arial"/>
                <a:cs typeface="Arial"/>
                <a:sym typeface="Arial"/>
              </a:defRPr>
            </a:pPr>
            <a:r>
              <a:t>Font-size</a:t>
            </a:r>
          </a:p>
          <a:p>
            <a:pPr marL="342900" indent="-342900">
              <a:buSzPct val="100000"/>
              <a:buFont typeface="Arial"/>
              <a:buChar char="•"/>
              <a:defRPr sz="2200">
                <a:latin typeface="Arial"/>
                <a:ea typeface="Arial"/>
                <a:cs typeface="Arial"/>
                <a:sym typeface="Arial"/>
              </a:defRPr>
            </a:pPr>
            <a:r>
              <a:t>Font-weight</a:t>
            </a:r>
          </a:p>
          <a:p>
            <a:pPr marL="342900" indent="-342900">
              <a:buSzPct val="100000"/>
              <a:buFont typeface="Arial"/>
              <a:buChar char="•"/>
              <a:defRPr sz="2200">
                <a:latin typeface="Arial"/>
                <a:ea typeface="Arial"/>
                <a:cs typeface="Arial"/>
                <a:sym typeface="Arial"/>
              </a:defRPr>
            </a:pPr>
            <a:r>
              <a:t>Line-height</a:t>
            </a:r>
          </a:p>
          <a:p>
            <a:pPr marL="342900" indent="-342900">
              <a:buSzPct val="100000"/>
              <a:buFont typeface="Arial"/>
              <a:buChar char="•"/>
              <a:defRPr sz="2200">
                <a:latin typeface="Arial"/>
                <a:ea typeface="Arial"/>
                <a:cs typeface="Arial"/>
                <a:sym typeface="Arial"/>
              </a:defRPr>
            </a:pPr>
            <a:r>
              <a:t>Letter-spacing</a:t>
            </a:r>
          </a:p>
          <a:p>
            <a:pPr marL="342900" indent="-342900">
              <a:buSzPct val="100000"/>
              <a:buFont typeface="Arial"/>
              <a:buChar char="•"/>
              <a:defRPr sz="2200">
                <a:latin typeface="Arial"/>
                <a:ea typeface="Arial"/>
                <a:cs typeface="Arial"/>
                <a:sym typeface="Arial"/>
              </a:defRPr>
            </a:pPr>
          </a:p>
          <a:p>
            <a:pPr>
              <a:defRPr b="1" sz="2200">
                <a:latin typeface="Arial"/>
                <a:ea typeface="Arial"/>
                <a:cs typeface="Arial"/>
                <a:sym typeface="Arial"/>
              </a:defRPr>
            </a:pPr>
            <a:r>
              <a:t>Bonus:</a:t>
            </a:r>
          </a:p>
          <a:p>
            <a:pPr>
              <a:defRPr sz="2200">
                <a:latin typeface="Arial"/>
                <a:ea typeface="Arial"/>
                <a:cs typeface="Arial"/>
                <a:sym typeface="Arial"/>
              </a:defRPr>
            </a:pPr>
            <a:r>
              <a:t>If you finish early, read about TypePlate and see if you can figure out how to incorporate it into your site (</a:t>
            </a:r>
            <a:r>
              <a:rPr u="sng">
                <a:solidFill>
                  <a:srgbClr val="0000FF"/>
                </a:solidFill>
                <a:uFill>
                  <a:solidFill>
                    <a:srgbClr val="0000FF"/>
                  </a:solidFill>
                </a:uFill>
                <a:hlinkClick r:id="rId2" invalidUrl="" action="" tgtFrame="" tooltip="" history="1" highlightClick="0" endSnd="0"/>
              </a:rPr>
              <a:t>http://typeplate.com/</a:t>
            </a:r>
            <a:r>
              <a:t>).</a:t>
            </a:r>
          </a:p>
          <a:p>
            <a:pPr>
              <a:defRPr sz="2200">
                <a:latin typeface="Arial"/>
                <a:ea typeface="Arial"/>
                <a:cs typeface="Arial"/>
                <a:sym typeface="Arial"/>
              </a:defRPr>
            </a:pPr>
          </a:p>
        </p:txBody>
      </p:sp>
      <p:sp>
        <p:nvSpPr>
          <p:cNvPr id="275" name="Rectangle 8"/>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Rectangle 5"/>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Google Fonts</a:t>
            </a:r>
          </a:p>
        </p:txBody>
      </p:sp>
      <p:sp>
        <p:nvSpPr>
          <p:cNvPr id="278" name="Shape 70"/>
          <p:cNvSpPr txBox="1"/>
          <p:nvPr/>
        </p:nvSpPr>
        <p:spPr>
          <a:xfrm>
            <a:off x="304799" y="5818053"/>
            <a:ext cx="8610601" cy="5039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defTabSz="685800">
              <a:spcBef>
                <a:spcPts val="500"/>
              </a:spcBef>
              <a:defRPr b="1" sz="2200">
                <a:latin typeface="Arial"/>
                <a:ea typeface="Arial"/>
                <a:cs typeface="Arial"/>
                <a:sym typeface="Arial"/>
              </a:defRPr>
            </a:lvl1pPr>
          </a:lstStyle>
          <a:p>
            <a:pPr/>
            <a:r>
              <a:t>You can easily incorporate Google’s custom fonts.</a:t>
            </a:r>
          </a:p>
        </p:txBody>
      </p:sp>
      <p:pic>
        <p:nvPicPr>
          <p:cNvPr id="279" name="Screen Shot 2017-10-25 at 4.40.52 PM.png" descr="Screen Shot 2017-10-25 at 4.40.52 PM.png"/>
          <p:cNvPicPr>
            <a:picLocks noChangeAspect="1"/>
          </p:cNvPicPr>
          <p:nvPr/>
        </p:nvPicPr>
        <p:blipFill>
          <a:blip r:embed="rId2">
            <a:extLst/>
          </a:blip>
          <a:stretch>
            <a:fillRect/>
          </a:stretch>
        </p:blipFill>
        <p:spPr>
          <a:xfrm>
            <a:off x="0" y="810117"/>
            <a:ext cx="9144000" cy="49109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Title 1"/>
          <p:cNvSpPr txBox="1"/>
          <p:nvPr>
            <p:ph type="title"/>
          </p:nvPr>
        </p:nvSpPr>
        <p:spPr>
          <a:xfrm>
            <a:off x="304799" y="-1"/>
            <a:ext cx="5470528" cy="653856"/>
          </a:xfrm>
          <a:prstGeom prst="rect">
            <a:avLst/>
          </a:prstGeom>
        </p:spPr>
        <p:txBody>
          <a:bodyPr/>
          <a:lstStyle/>
          <a:p>
            <a:pPr/>
            <a:r>
              <a:t>INSTRUCTOR DEMO!</a:t>
            </a:r>
          </a:p>
        </p:txBody>
      </p:sp>
      <p:sp>
        <p:nvSpPr>
          <p:cNvPr id="282" name="Title 1"/>
          <p:cNvSpPr txBox="1"/>
          <p:nvPr/>
        </p:nvSpPr>
        <p:spPr>
          <a:xfrm>
            <a:off x="304800" y="2590800"/>
            <a:ext cx="8534400" cy="1524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Google Fonts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Rectangle 4"/>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85" name="TextBox 7"/>
          <p:cNvSpPr txBox="1"/>
          <p:nvPr/>
        </p:nvSpPr>
        <p:spPr>
          <a:xfrm>
            <a:off x="304800" y="914399"/>
            <a:ext cx="8686800" cy="3281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Arial"/>
                <a:ea typeface="Arial"/>
                <a:cs typeface="Arial"/>
                <a:sym typeface="Arial"/>
              </a:defRPr>
            </a:pPr>
            <a:r>
              <a:t>Assignment:</a:t>
            </a:r>
          </a:p>
          <a:p>
            <a:pPr>
              <a:defRPr sz="2400">
                <a:latin typeface="Arial"/>
                <a:ea typeface="Arial"/>
                <a:cs typeface="Arial"/>
                <a:sym typeface="Arial"/>
              </a:defRPr>
            </a:pPr>
          </a:p>
          <a:p>
            <a:pPr>
              <a:defRPr sz="2400">
                <a:latin typeface="Arial"/>
                <a:ea typeface="Arial"/>
                <a:cs typeface="Arial"/>
                <a:sym typeface="Arial"/>
              </a:defRPr>
            </a:pPr>
            <a:r>
              <a:t>Create (or re-use) an HTML Document of your choosing and then incorporate 2-3 custom Google fonts into the page. </a:t>
            </a:r>
          </a:p>
          <a:p>
            <a:pPr>
              <a:defRPr sz="2400">
                <a:latin typeface="Arial"/>
                <a:ea typeface="Arial"/>
                <a:cs typeface="Arial"/>
                <a:sym typeface="Arial"/>
              </a:defRPr>
            </a:pPr>
          </a:p>
          <a:p>
            <a:pPr>
              <a:defRPr b="1" sz="2400">
                <a:latin typeface="Arial"/>
                <a:ea typeface="Arial"/>
                <a:cs typeface="Arial"/>
                <a:sym typeface="Arial"/>
              </a:defRPr>
            </a:pPr>
            <a:r>
              <a:t>Bonus:</a:t>
            </a:r>
          </a:p>
          <a:p>
            <a:pPr>
              <a:defRPr sz="2400">
                <a:latin typeface="Arial"/>
                <a:ea typeface="Arial"/>
                <a:cs typeface="Arial"/>
                <a:sym typeface="Arial"/>
              </a:defRPr>
            </a:pPr>
          </a:p>
          <a:p>
            <a:pPr>
              <a:defRPr sz="2400">
                <a:latin typeface="Arial"/>
                <a:ea typeface="Arial"/>
                <a:cs typeface="Arial"/>
                <a:sym typeface="Arial"/>
              </a:defRPr>
            </a:pPr>
            <a:r>
              <a:t>If you finish early, read about Font Awesome icons and see if you can figure out how to incorporate one onto your page. </a:t>
            </a:r>
          </a:p>
        </p:txBody>
      </p:sp>
      <p:sp>
        <p:nvSpPr>
          <p:cNvPr id="286" name="Rectangle 8"/>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6" name="IMG_3672.jpg" descr="IMG_3672.jpg"/>
          <p:cNvPicPr>
            <a:picLocks noChangeAspect="1"/>
          </p:cNvPicPr>
          <p:nvPr/>
        </p:nvPicPr>
        <p:blipFill>
          <a:blip r:embed="rId2">
            <a:extLst/>
          </a:blip>
          <a:stretch>
            <a:fillRect/>
          </a:stretch>
        </p:blipFill>
        <p:spPr>
          <a:xfrm>
            <a:off x="981051" y="909500"/>
            <a:ext cx="7181898" cy="5395727"/>
          </a:xfrm>
          <a:prstGeom prst="rect">
            <a:avLst/>
          </a:prstGeom>
          <a:ln w="12700">
            <a:miter lim="400000"/>
          </a:ln>
        </p:spPr>
      </p:pic>
      <p:sp>
        <p:nvSpPr>
          <p:cNvPr id="197" name="Selfie Time:  My team (Multi-Tender Loyalty) @ Gap, Inc."/>
          <p:cNvSpPr txBox="1"/>
          <p:nvPr/>
        </p:nvSpPr>
        <p:spPr>
          <a:xfrm>
            <a:off x="443029" y="141667"/>
            <a:ext cx="5929869"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Selfie Time:  My team (Multi-Tender Loyalty) @ Gap, Inc.</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Title 1"/>
          <p:cNvSpPr txBox="1"/>
          <p:nvPr>
            <p:ph type="title"/>
          </p:nvPr>
        </p:nvSpPr>
        <p:spPr>
          <a:xfrm>
            <a:off x="304799" y="-1"/>
            <a:ext cx="5470528" cy="653856"/>
          </a:xfrm>
          <a:prstGeom prst="rect">
            <a:avLst/>
          </a:prstGeom>
        </p:spPr>
        <p:txBody>
          <a:bodyPr/>
          <a:lstStyle/>
          <a:p>
            <a:pPr/>
            <a:r>
              <a:t>INSTRUCTOR DEMO!</a:t>
            </a:r>
          </a:p>
        </p:txBody>
      </p:sp>
      <p:sp>
        <p:nvSpPr>
          <p:cNvPr id="289" name="Title 1"/>
          <p:cNvSpPr txBox="1"/>
          <p:nvPr/>
        </p:nvSpPr>
        <p:spPr>
          <a:xfrm>
            <a:off x="304800" y="2590800"/>
            <a:ext cx="8534400" cy="1524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Font Awesome Demo</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Title 1"/>
          <p:cNvSpPr txBox="1"/>
          <p:nvPr>
            <p:ph type="title"/>
          </p:nvPr>
        </p:nvSpPr>
        <p:spPr>
          <a:xfrm>
            <a:off x="390606" y="2953542"/>
            <a:ext cx="8229601" cy="871859"/>
          </a:xfrm>
          <a:prstGeom prst="rect">
            <a:avLst/>
          </a:prstGeom>
        </p:spPr>
        <p:txBody>
          <a:bodyPr/>
          <a:lstStyle/>
          <a:p>
            <a:pPr/>
            <a:r>
              <a:t>Pseudo Styles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xfrm>
            <a:off x="304799" y="-1"/>
            <a:ext cx="5470528" cy="653856"/>
          </a:xfrm>
          <a:prstGeom prst="rect">
            <a:avLst/>
          </a:prstGeom>
        </p:spPr>
        <p:txBody>
          <a:bodyPr/>
          <a:lstStyle/>
          <a:p>
            <a:pPr/>
            <a:r>
              <a:t>Pseudo Classes</a:t>
            </a:r>
          </a:p>
        </p:txBody>
      </p:sp>
      <p:pic>
        <p:nvPicPr>
          <p:cNvPr id="294" name="Picture 4" descr="Picture 4"/>
          <p:cNvPicPr>
            <a:picLocks noChangeAspect="1"/>
          </p:cNvPicPr>
          <p:nvPr/>
        </p:nvPicPr>
        <p:blipFill>
          <a:blip r:embed="rId2">
            <a:extLst/>
          </a:blip>
          <a:stretch>
            <a:fillRect/>
          </a:stretch>
        </p:blipFill>
        <p:spPr>
          <a:xfrm>
            <a:off x="4724398" y="990600"/>
            <a:ext cx="4310744" cy="5114986"/>
          </a:xfrm>
          <a:prstGeom prst="rect">
            <a:avLst/>
          </a:prstGeom>
          <a:ln>
            <a:solidFill>
              <a:srgbClr val="5B9BD5"/>
            </a:solidFill>
          </a:ln>
        </p:spPr>
      </p:pic>
      <p:sp>
        <p:nvSpPr>
          <p:cNvPr id="295" name="Shape 70"/>
          <p:cNvSpPr txBox="1"/>
          <p:nvPr/>
        </p:nvSpPr>
        <p:spPr>
          <a:xfrm>
            <a:off x="409305" y="783753"/>
            <a:ext cx="3857896" cy="450505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defTabSz="685800">
              <a:spcBef>
                <a:spcPts val="400"/>
              </a:spcBef>
              <a:buSzPct val="100000"/>
              <a:buFont typeface="Arial"/>
              <a:buChar char="•"/>
              <a:defRPr>
                <a:latin typeface="Arial"/>
                <a:ea typeface="Arial"/>
                <a:cs typeface="Arial"/>
                <a:sym typeface="Arial"/>
              </a:defRPr>
            </a:pPr>
            <a:r>
              <a:t>CSS has keywords that can be added to selectors. These highlight the </a:t>
            </a:r>
            <a:r>
              <a:rPr b="1" u="sng"/>
              <a:t>special states</a:t>
            </a:r>
            <a:r>
              <a:rPr b="1"/>
              <a:t> </a:t>
            </a:r>
            <a:r>
              <a:t>of the selected element.</a:t>
            </a:r>
            <a:endParaRPr sz="2400"/>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Great example: CSS can hook onto the specific moment when a link is </a:t>
            </a:r>
            <a:r>
              <a:rPr b="1" u="sng"/>
              <a:t>hovered over</a:t>
            </a:r>
            <a:r>
              <a:t> using the </a:t>
            </a:r>
            <a:r>
              <a:rPr b="1"/>
              <a:t>:hover </a:t>
            </a:r>
            <a:r>
              <a:t>pseudo-class. </a:t>
            </a:r>
            <a:endParaRPr sz="2400"/>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400"/>
              </a:spcBef>
              <a:buSzPct val="100000"/>
              <a:buFont typeface="Arial"/>
              <a:buChar char="•"/>
              <a:defRPr>
                <a:latin typeface="Arial"/>
                <a:ea typeface="Arial"/>
                <a:cs typeface="Arial"/>
                <a:sym typeface="Arial"/>
              </a:defRPr>
            </a:pPr>
            <a:r>
              <a:t>Complete list of pseudo-classes found here: </a:t>
            </a:r>
            <a:r>
              <a:rPr u="sng">
                <a:solidFill>
                  <a:srgbClr val="0000FF"/>
                </a:solidFill>
                <a:uFill>
                  <a:solidFill>
                    <a:srgbClr val="0000FF"/>
                  </a:solidFill>
                </a:uFill>
                <a:hlinkClick r:id="rId3" invalidUrl="" action="" tgtFrame="" tooltip="" history="1" highlightClick="0" endSnd="0"/>
              </a:rPr>
              <a:t>https://developer.mozilla.org/en-US/docs/Web/CSS/Pseudo-classes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Title 1"/>
          <p:cNvSpPr txBox="1"/>
          <p:nvPr>
            <p:ph type="title"/>
          </p:nvPr>
        </p:nvSpPr>
        <p:spPr>
          <a:xfrm>
            <a:off x="304799" y="-1"/>
            <a:ext cx="5470528" cy="653856"/>
          </a:xfrm>
          <a:prstGeom prst="rect">
            <a:avLst/>
          </a:prstGeom>
        </p:spPr>
        <p:txBody>
          <a:bodyPr/>
          <a:lstStyle/>
          <a:p>
            <a:pPr/>
            <a:r>
              <a:t>Button with Various States</a:t>
            </a:r>
          </a:p>
        </p:txBody>
      </p:sp>
      <p:pic>
        <p:nvPicPr>
          <p:cNvPr id="298" name="Picture 2" descr="Picture 2"/>
          <p:cNvPicPr>
            <a:picLocks noChangeAspect="1"/>
          </p:cNvPicPr>
          <p:nvPr/>
        </p:nvPicPr>
        <p:blipFill>
          <a:blip r:embed="rId2">
            <a:extLst/>
          </a:blip>
          <a:stretch>
            <a:fillRect/>
          </a:stretch>
        </p:blipFill>
        <p:spPr>
          <a:xfrm>
            <a:off x="304800" y="914400"/>
            <a:ext cx="8636000" cy="5181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Title 1"/>
          <p:cNvSpPr txBox="1"/>
          <p:nvPr>
            <p:ph type="title"/>
          </p:nvPr>
        </p:nvSpPr>
        <p:spPr>
          <a:xfrm>
            <a:off x="304799" y="-1"/>
            <a:ext cx="5470528" cy="653856"/>
          </a:xfrm>
          <a:prstGeom prst="rect">
            <a:avLst/>
          </a:prstGeom>
        </p:spPr>
        <p:txBody>
          <a:bodyPr/>
          <a:lstStyle/>
          <a:p>
            <a:pPr/>
            <a:r>
              <a:t>INSTRUCTOR DEMO!</a:t>
            </a:r>
          </a:p>
        </p:txBody>
      </p:sp>
      <p:sp>
        <p:nvSpPr>
          <p:cNvPr id="301"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(Button.html | 3-Pseudoclass)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Rectangle 4"/>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04" name="TextBox 7"/>
          <p:cNvSpPr txBox="1"/>
          <p:nvPr/>
        </p:nvSpPr>
        <p:spPr>
          <a:xfrm>
            <a:off x="304800" y="914399"/>
            <a:ext cx="8686800" cy="3637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Arial"/>
                <a:ea typeface="Arial"/>
                <a:cs typeface="Arial"/>
                <a:sym typeface="Arial"/>
              </a:defRPr>
            </a:pPr>
            <a:r>
              <a:t>Assignment</a:t>
            </a:r>
          </a:p>
          <a:p>
            <a:pPr>
              <a:defRPr sz="2400">
                <a:latin typeface="Arial"/>
                <a:ea typeface="Arial"/>
                <a:cs typeface="Arial"/>
                <a:sym typeface="Arial"/>
              </a:defRPr>
            </a:pPr>
          </a:p>
          <a:p>
            <a:pPr>
              <a:defRPr sz="2400">
                <a:latin typeface="Arial"/>
                <a:ea typeface="Arial"/>
                <a:cs typeface="Arial"/>
                <a:sym typeface="Arial"/>
              </a:defRPr>
            </a:pPr>
            <a:r>
              <a:t>Create a series of links and modify the pseudo-classes associated with their Default, Active, Hover and Focus States.</a:t>
            </a:r>
          </a:p>
          <a:p>
            <a:pPr>
              <a:defRPr sz="2400">
                <a:latin typeface="Arial"/>
                <a:ea typeface="Arial"/>
                <a:cs typeface="Arial"/>
                <a:sym typeface="Arial"/>
              </a:defRPr>
            </a:pPr>
          </a:p>
          <a:p>
            <a:pPr>
              <a:defRPr b="1" sz="2400">
                <a:latin typeface="Arial"/>
                <a:ea typeface="Arial"/>
                <a:cs typeface="Arial"/>
                <a:sym typeface="Arial"/>
              </a:defRPr>
            </a:pPr>
            <a:r>
              <a:t>Bonus</a:t>
            </a:r>
            <a:r>
              <a:rPr b="0"/>
              <a:t>: </a:t>
            </a:r>
            <a:endParaRPr b="0"/>
          </a:p>
          <a:p>
            <a:pPr>
              <a:defRPr sz="2400">
                <a:latin typeface="Arial"/>
                <a:ea typeface="Arial"/>
                <a:cs typeface="Arial"/>
                <a:sym typeface="Arial"/>
              </a:defRPr>
            </a:pPr>
          </a:p>
          <a:p>
            <a:pPr>
              <a:defRPr sz="2400">
                <a:latin typeface="Arial"/>
                <a:ea typeface="Arial"/>
                <a:cs typeface="Arial"/>
                <a:sym typeface="Arial"/>
              </a:defRPr>
            </a:pPr>
            <a:r>
              <a:t>If you finish early, incorporate a pseudo-class we haven’t covered in your page. Then read about “pseudo-elements” and try to incorporate one as well.</a:t>
            </a:r>
          </a:p>
        </p:txBody>
      </p:sp>
      <p:sp>
        <p:nvSpPr>
          <p:cNvPr id="305" name="Rectangle 8"/>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Title 1"/>
          <p:cNvSpPr txBox="1"/>
          <p:nvPr>
            <p:ph type="title"/>
          </p:nvPr>
        </p:nvSpPr>
        <p:spPr>
          <a:xfrm>
            <a:off x="390606" y="2953542"/>
            <a:ext cx="8229601" cy="871859"/>
          </a:xfrm>
          <a:prstGeom prst="rect">
            <a:avLst/>
          </a:prstGeom>
        </p:spPr>
        <p:txBody>
          <a:bodyPr/>
          <a:lstStyle/>
          <a:p>
            <a:pPr/>
            <a:r>
              <a:t>Beyond CSS Hacking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Title 1"/>
          <p:cNvSpPr txBox="1"/>
          <p:nvPr>
            <p:ph type="title"/>
          </p:nvPr>
        </p:nvSpPr>
        <p:spPr>
          <a:xfrm>
            <a:off x="304799" y="-1"/>
            <a:ext cx="5470528" cy="653856"/>
          </a:xfrm>
          <a:prstGeom prst="rect">
            <a:avLst/>
          </a:prstGeom>
        </p:spPr>
        <p:txBody>
          <a:bodyPr/>
          <a:lstStyle/>
          <a:p>
            <a:pPr/>
            <a:r>
              <a:t>Quick Refresher on HTML/CSS </a:t>
            </a:r>
          </a:p>
        </p:txBody>
      </p:sp>
      <p:sp>
        <p:nvSpPr>
          <p:cNvPr id="310" name="Content Placeholder 2"/>
          <p:cNvSpPr txBox="1"/>
          <p:nvPr/>
        </p:nvSpPr>
        <p:spPr>
          <a:xfrm>
            <a:off x="457200" y="1143000"/>
            <a:ext cx="8153400" cy="465963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57175" indent="-257175" defTabSz="685800">
              <a:spcBef>
                <a:spcPts val="500"/>
              </a:spcBef>
              <a:buSzPct val="100000"/>
              <a:buFont typeface="Arial"/>
              <a:buChar char="•"/>
              <a:defRPr b="1" sz="2200">
                <a:latin typeface="Arial"/>
                <a:ea typeface="Arial"/>
                <a:cs typeface="Arial"/>
                <a:sym typeface="Arial"/>
              </a:defRPr>
            </a:pPr>
            <a:r>
              <a:t>HTML:</a:t>
            </a:r>
            <a:r>
              <a:rPr b="0"/>
              <a:t> Hypertext Markup Language – (Content)</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CSS: </a:t>
            </a:r>
            <a:r>
              <a:rPr b="0"/>
              <a:t>Cascading Style Sheets – (Appearance)</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HTML/CSS are the “languages of the web”. </a:t>
            </a:r>
            <a:r>
              <a:rPr b="0"/>
              <a:t>Together they define both the content and the aesthetics of a webpage – handling everything from the layouts, colors, fonts, and content placement.  </a:t>
            </a:r>
            <a:r>
              <a:rPr b="0" sz="1400"/>
              <a:t>(Javascript is the third – handling logic, animation, etc.)</a:t>
            </a:r>
          </a:p>
        </p:txBody>
      </p:sp>
      <p:pic>
        <p:nvPicPr>
          <p:cNvPr id="311" name="Picture 2" descr="Picture 2"/>
          <p:cNvPicPr>
            <a:picLocks noChangeAspect="1"/>
          </p:cNvPicPr>
          <p:nvPr/>
        </p:nvPicPr>
        <p:blipFill>
          <a:blip r:embed="rId2">
            <a:extLst/>
          </a:blip>
          <a:stretch>
            <a:fillRect/>
          </a:stretch>
        </p:blipFill>
        <p:spPr>
          <a:xfrm>
            <a:off x="869285" y="4631587"/>
            <a:ext cx="1873915" cy="1494285"/>
          </a:xfrm>
          <a:prstGeom prst="rect">
            <a:avLst/>
          </a:prstGeom>
          <a:ln w="12700">
            <a:miter lim="400000"/>
          </a:ln>
        </p:spPr>
      </p:pic>
      <p:pic>
        <p:nvPicPr>
          <p:cNvPr id="312" name="Picture 3" descr="Picture 3"/>
          <p:cNvPicPr>
            <a:picLocks noChangeAspect="1"/>
          </p:cNvPicPr>
          <p:nvPr/>
        </p:nvPicPr>
        <p:blipFill>
          <a:blip r:embed="rId3">
            <a:extLst/>
          </a:blip>
          <a:stretch>
            <a:fillRect/>
          </a:stretch>
        </p:blipFill>
        <p:spPr>
          <a:xfrm>
            <a:off x="2743200" y="4648200"/>
            <a:ext cx="2971800" cy="14921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Rectangle 7"/>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HTML vs HTML/CSS</a:t>
            </a:r>
          </a:p>
        </p:txBody>
      </p:sp>
      <p:sp>
        <p:nvSpPr>
          <p:cNvPr id="315" name="Content Placeholder 2"/>
          <p:cNvSpPr txBox="1"/>
          <p:nvPr/>
        </p:nvSpPr>
        <p:spPr>
          <a:xfrm>
            <a:off x="457201" y="990600"/>
            <a:ext cx="4038601"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685800">
              <a:spcBef>
                <a:spcPts val="500"/>
              </a:spcBef>
              <a:defRPr b="1" sz="2400" u="sng">
                <a:latin typeface="Arial"/>
                <a:ea typeface="Arial"/>
                <a:cs typeface="Arial"/>
                <a:sym typeface="Arial"/>
              </a:defRPr>
            </a:pPr>
            <a:r>
              <a:t>HTML Alone</a:t>
            </a:r>
          </a:p>
          <a:p>
            <a:pPr marL="257175" indent="-257175" algn="ctr" defTabSz="685800">
              <a:spcBef>
                <a:spcPts val="500"/>
              </a:spcBef>
              <a:buSzPct val="100000"/>
              <a:buFont typeface="Arial"/>
              <a:buChar char="•"/>
              <a:defRPr sz="2400">
                <a:latin typeface="Arial"/>
                <a:ea typeface="Arial"/>
                <a:cs typeface="Arial"/>
                <a:sym typeface="Arial"/>
              </a:defRPr>
            </a:pPr>
            <a:r>
              <a:t>Like writing papers in “Notepad.” </a:t>
            </a:r>
          </a:p>
          <a:p>
            <a:pPr marL="257175" indent="-257175" algn="ctr" defTabSz="685800">
              <a:spcBef>
                <a:spcPts val="500"/>
              </a:spcBef>
              <a:buSzPct val="100000"/>
              <a:buFont typeface="Arial"/>
              <a:buChar char="•"/>
              <a:defRPr sz="2400">
                <a:latin typeface="Arial"/>
                <a:ea typeface="Arial"/>
                <a:cs typeface="Arial"/>
                <a:sym typeface="Arial"/>
              </a:defRPr>
            </a:pPr>
          </a:p>
          <a:p>
            <a:pPr marL="257175" indent="-257175" algn="ctr" defTabSz="685800">
              <a:spcBef>
                <a:spcPts val="500"/>
              </a:spcBef>
              <a:buSzPct val="100000"/>
              <a:buFont typeface="Arial"/>
              <a:buChar char="•"/>
              <a:defRPr sz="2400">
                <a:latin typeface="Arial"/>
                <a:ea typeface="Arial"/>
                <a:cs typeface="Arial"/>
                <a:sym typeface="Arial"/>
              </a:defRPr>
            </a:pPr>
            <a:r>
              <a:t>Can only write unformatted text. </a:t>
            </a:r>
          </a:p>
        </p:txBody>
      </p:sp>
      <p:sp>
        <p:nvSpPr>
          <p:cNvPr id="316" name="Content Placeholder 2"/>
          <p:cNvSpPr txBox="1"/>
          <p:nvPr/>
        </p:nvSpPr>
        <p:spPr>
          <a:xfrm>
            <a:off x="4743201" y="990600"/>
            <a:ext cx="4100946"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a:spcBef>
                <a:spcPts val="500"/>
              </a:spcBef>
              <a:defRPr b="1" sz="2400" u="sng">
                <a:latin typeface="Arial"/>
                <a:ea typeface="Arial"/>
                <a:cs typeface="Arial"/>
                <a:sym typeface="Arial"/>
              </a:defRPr>
            </a:pPr>
            <a:r>
              <a:t>HTML / CSS</a:t>
            </a:r>
            <a:endParaRPr sz="3200"/>
          </a:p>
          <a:p>
            <a:pPr marL="342900" indent="-342900" algn="ctr">
              <a:spcBef>
                <a:spcPts val="500"/>
              </a:spcBef>
              <a:buSzPct val="100000"/>
              <a:buFont typeface="Arial"/>
              <a:buChar char="•"/>
              <a:defRPr sz="2400">
                <a:latin typeface="Arial"/>
                <a:ea typeface="Arial"/>
                <a:cs typeface="Arial"/>
                <a:sym typeface="Arial"/>
              </a:defRPr>
            </a:pPr>
            <a:r>
              <a:t>Like writing papers in Microsoft Word.</a:t>
            </a:r>
            <a:endParaRPr sz="3200"/>
          </a:p>
          <a:p>
            <a:pPr marL="342900" indent="-342900" algn="ctr">
              <a:spcBef>
                <a:spcPts val="700"/>
              </a:spcBef>
              <a:buSzPct val="100000"/>
              <a:buFont typeface="Arial"/>
              <a:buChar char="•"/>
              <a:defRPr b="1" sz="2400" u="sng">
                <a:latin typeface="Arial"/>
                <a:ea typeface="Arial"/>
                <a:cs typeface="Arial"/>
                <a:sym typeface="Arial"/>
              </a:defRPr>
            </a:pPr>
          </a:p>
          <a:p>
            <a:pPr marL="342900" indent="-342900" algn="ctr">
              <a:spcBef>
                <a:spcPts val="500"/>
              </a:spcBef>
              <a:buSzPct val="100000"/>
              <a:buFont typeface="Arial"/>
              <a:buChar char="•"/>
              <a:defRPr sz="2400">
                <a:latin typeface="Arial"/>
                <a:ea typeface="Arial"/>
                <a:cs typeface="Arial"/>
                <a:sym typeface="Arial"/>
              </a:defRPr>
            </a:pPr>
            <a:r>
              <a:t>Can format text, page settings, alignment, etc. based on “highlighting” and menu options.   </a:t>
            </a:r>
            <a:r>
              <a:rPr b="1" u="sng"/>
              <a:t> </a:t>
            </a:r>
          </a:p>
        </p:txBody>
      </p:sp>
      <p:pic>
        <p:nvPicPr>
          <p:cNvPr id="317" name="Picture 2" descr="Picture 2"/>
          <p:cNvPicPr>
            <a:picLocks noChangeAspect="1"/>
          </p:cNvPicPr>
          <p:nvPr/>
        </p:nvPicPr>
        <p:blipFill>
          <a:blip r:embed="rId2">
            <a:extLst/>
          </a:blip>
          <a:stretch>
            <a:fillRect/>
          </a:stretch>
        </p:blipFill>
        <p:spPr>
          <a:xfrm>
            <a:off x="1603827" y="4449762"/>
            <a:ext cx="1676401" cy="1676401"/>
          </a:xfrm>
          <a:prstGeom prst="rect">
            <a:avLst/>
          </a:prstGeom>
          <a:ln w="12700">
            <a:miter lim="400000"/>
          </a:ln>
        </p:spPr>
      </p:pic>
      <p:pic>
        <p:nvPicPr>
          <p:cNvPr id="318" name="Picture 4" descr="Picture 4"/>
          <p:cNvPicPr>
            <a:picLocks noChangeAspect="1"/>
          </p:cNvPicPr>
          <p:nvPr/>
        </p:nvPicPr>
        <p:blipFill>
          <a:blip r:embed="rId3">
            <a:extLst/>
          </a:blip>
          <a:stretch>
            <a:fillRect/>
          </a:stretch>
        </p:blipFill>
        <p:spPr>
          <a:xfrm>
            <a:off x="6194876" y="4602162"/>
            <a:ext cx="1475766" cy="14489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Rectangle 7"/>
          <p:cNvSpPr txBox="1"/>
          <p:nvPr/>
        </p:nvSpPr>
        <p:spPr>
          <a:xfrm>
            <a:off x="304800" y="98052"/>
            <a:ext cx="6248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How You (Probably) Feel About CSS</a:t>
            </a:r>
          </a:p>
        </p:txBody>
      </p:sp>
      <p:pic>
        <p:nvPicPr>
          <p:cNvPr id="321" name="Picture 2" descr="Picture 2"/>
          <p:cNvPicPr>
            <a:picLocks noChangeAspect="0"/>
          </p:cNvPicPr>
          <p:nvPr/>
        </p:nvPicPr>
        <p:blipFill>
          <a:blip r:embed="rId2">
            <a:extLst/>
          </a:blip>
          <a:stretch>
            <a:fillRect/>
          </a:stretch>
        </p:blipFill>
        <p:spPr>
          <a:xfrm>
            <a:off x="1752600" y="838200"/>
            <a:ext cx="5715000" cy="55125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Title 1"/>
          <p:cNvSpPr txBox="1"/>
          <p:nvPr>
            <p:ph type="title"/>
          </p:nvPr>
        </p:nvSpPr>
        <p:spPr>
          <a:xfrm>
            <a:off x="390606" y="2953542"/>
            <a:ext cx="8229601" cy="871859"/>
          </a:xfrm>
          <a:prstGeom prst="rect">
            <a:avLst/>
          </a:prstGeom>
        </p:spPr>
        <p:txBody>
          <a:bodyPr/>
          <a:lstStyle/>
          <a:p>
            <a:pPr/>
            <a:r>
              <a:t>A Few Admin Items…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Title 1"/>
          <p:cNvSpPr txBox="1"/>
          <p:nvPr>
            <p:ph type="title"/>
          </p:nvPr>
        </p:nvSpPr>
        <p:spPr>
          <a:xfrm>
            <a:off x="304799" y="-1"/>
            <a:ext cx="5470528" cy="653856"/>
          </a:xfrm>
          <a:prstGeom prst="rect">
            <a:avLst/>
          </a:prstGeom>
        </p:spPr>
        <p:txBody>
          <a:bodyPr/>
          <a:lstStyle/>
          <a:p>
            <a:pPr/>
            <a:r>
              <a:t>A Revelation…</a:t>
            </a:r>
          </a:p>
        </p:txBody>
      </p:sp>
      <p:sp>
        <p:nvSpPr>
          <p:cNvPr id="324" name="Title 1"/>
          <p:cNvSpPr txBox="1"/>
          <p:nvPr/>
        </p:nvSpPr>
        <p:spPr>
          <a:xfrm>
            <a:off x="304800" y="2514600"/>
            <a:ext cx="8534400" cy="15240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3600" u="sng">
                <a:latin typeface="Arial"/>
                <a:ea typeface="Arial"/>
                <a:cs typeface="Arial"/>
                <a:sym typeface="Arial"/>
              </a:defRPr>
            </a:lvl1pPr>
          </a:lstStyle>
          <a:p>
            <a:pPr/>
            <a:r>
              <a:t>There is a better way!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Title 1"/>
          <p:cNvSpPr txBox="1"/>
          <p:nvPr>
            <p:ph type="title"/>
          </p:nvPr>
        </p:nvSpPr>
        <p:spPr>
          <a:xfrm>
            <a:off x="304799" y="-1"/>
            <a:ext cx="5470528" cy="653856"/>
          </a:xfrm>
          <a:prstGeom prst="rect">
            <a:avLst/>
          </a:prstGeom>
        </p:spPr>
        <p:txBody>
          <a:bodyPr/>
          <a:lstStyle/>
          <a:p>
            <a:pPr/>
            <a:r>
              <a:t>Where’s the CSS? (Instructor Demo)</a:t>
            </a:r>
          </a:p>
        </p:txBody>
      </p:sp>
      <p:pic>
        <p:nvPicPr>
          <p:cNvPr id="327" name="Picture 2" descr="Picture 2"/>
          <p:cNvPicPr>
            <a:picLocks noChangeAspect="1"/>
          </p:cNvPicPr>
          <p:nvPr/>
        </p:nvPicPr>
        <p:blipFill>
          <a:blip r:embed="rId2">
            <a:extLst/>
          </a:blip>
          <a:stretch>
            <a:fillRect/>
          </a:stretch>
        </p:blipFill>
        <p:spPr>
          <a:xfrm>
            <a:off x="0" y="653853"/>
            <a:ext cx="9144000" cy="5611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30" name="Rectangle 11"/>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
        <p:nvSpPr>
          <p:cNvPr id="331" name="TextBox 13"/>
          <p:cNvSpPr txBox="1"/>
          <p:nvPr/>
        </p:nvSpPr>
        <p:spPr>
          <a:xfrm>
            <a:off x="304800" y="914399"/>
            <a:ext cx="8686800" cy="5059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Arial"/>
                <a:ea typeface="Arial"/>
                <a:cs typeface="Arial"/>
                <a:sym typeface="Arial"/>
              </a:defRPr>
            </a:pPr>
            <a:r>
              <a:t>Quick Activity:</a:t>
            </a:r>
          </a:p>
          <a:p>
            <a:pPr>
              <a:defRPr sz="2400">
                <a:latin typeface="Arial"/>
                <a:ea typeface="Arial"/>
                <a:cs typeface="Arial"/>
                <a:sym typeface="Arial"/>
              </a:defRPr>
            </a:pPr>
          </a:p>
          <a:p>
            <a:pPr>
              <a:defRPr sz="2400">
                <a:latin typeface="Arial"/>
                <a:ea typeface="Arial"/>
                <a:cs typeface="Arial"/>
                <a:sym typeface="Arial"/>
              </a:defRPr>
            </a:pPr>
            <a:r>
              <a:t>With those closest to you, take a close look at the Bootstrap-powered HTML document I just sent you. </a:t>
            </a:r>
          </a:p>
          <a:p>
            <a:pPr>
              <a:defRPr sz="2400">
                <a:latin typeface="Arial"/>
                <a:ea typeface="Arial"/>
                <a:cs typeface="Arial"/>
                <a:sym typeface="Arial"/>
              </a:defRPr>
            </a:pPr>
          </a:p>
          <a:p>
            <a:pPr>
              <a:defRPr sz="2400">
                <a:latin typeface="Arial"/>
                <a:ea typeface="Arial"/>
                <a:cs typeface="Arial"/>
                <a:sym typeface="Arial"/>
              </a:defRPr>
            </a:pPr>
            <a:r>
              <a:t>Be prepared to answer the following two questions:</a:t>
            </a:r>
          </a:p>
          <a:p>
            <a:pPr>
              <a:defRPr sz="2400">
                <a:latin typeface="Arial"/>
                <a:ea typeface="Arial"/>
                <a:cs typeface="Arial"/>
                <a:sym typeface="Arial"/>
              </a:defRPr>
            </a:pPr>
          </a:p>
          <a:p>
            <a:pPr marL="457200" indent="-457200">
              <a:buSzPct val="100000"/>
              <a:buAutoNum type="arabicPeriod" startAt="1"/>
              <a:defRPr sz="2400">
                <a:latin typeface="Arial"/>
                <a:ea typeface="Arial"/>
                <a:cs typeface="Arial"/>
                <a:sym typeface="Arial"/>
              </a:defRPr>
            </a:pPr>
            <a:r>
              <a:t>Where does this HTML document draw its styles from?</a:t>
            </a:r>
          </a:p>
          <a:p>
            <a:pPr marL="457200" indent="-457200">
              <a:buSzPct val="100000"/>
              <a:buAutoNum type="arabicPeriod" startAt="1"/>
              <a:defRPr sz="2400">
                <a:latin typeface="Arial"/>
                <a:ea typeface="Arial"/>
                <a:cs typeface="Arial"/>
                <a:sym typeface="Arial"/>
              </a:defRPr>
            </a:pPr>
          </a:p>
          <a:p>
            <a:pPr marL="457200" indent="-457200">
              <a:buSzPct val="100000"/>
              <a:buAutoNum type="arabicPeriod" startAt="2"/>
              <a:defRPr sz="2400">
                <a:latin typeface="Arial"/>
                <a:ea typeface="Arial"/>
                <a:cs typeface="Arial"/>
                <a:sym typeface="Arial"/>
              </a:defRPr>
            </a:pPr>
            <a:r>
              <a:t>How does our browser know which HTML element to style, and in which way? (ex: button face or background banner)</a:t>
            </a:r>
          </a:p>
          <a:p>
            <a:pPr marL="457200" indent="-457200">
              <a:buSzPct val="100000"/>
              <a:buAutoNum type="arabicPeriod" startAt="2"/>
              <a:defRPr sz="2400">
                <a:latin typeface="Arial"/>
                <a:ea typeface="Arial"/>
                <a:cs typeface="Arial"/>
                <a:sym typeface="Arial"/>
              </a:defRPr>
            </a:pPr>
          </a:p>
          <a:p>
            <a:pPr marL="457200" indent="-457200">
              <a:buSzPct val="100000"/>
              <a:buAutoNum type="arabicPeriod" startAt="4"/>
              <a:defRPr sz="2400">
                <a:latin typeface="Arial"/>
                <a:ea typeface="Arial"/>
                <a:cs typeface="Arial"/>
                <a:sym typeface="Arial"/>
              </a:defRPr>
            </a:pPr>
          </a:p>
          <a:p>
            <a:pPr>
              <a:defRPr i="1" sz="2400">
                <a:latin typeface="Arial"/>
                <a:ea typeface="Arial"/>
                <a:cs typeface="Arial"/>
                <a:sym typeface="Arial"/>
              </a:defRPr>
            </a:pPr>
            <a:r>
              <a:t>HINT: Think about how Google Fonts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Rectangle 3"/>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Powered by Bootstrap</a:t>
            </a:r>
          </a:p>
        </p:txBody>
      </p:sp>
      <p:pic>
        <p:nvPicPr>
          <p:cNvPr id="334" name="Picture 4" descr="Picture 4"/>
          <p:cNvPicPr>
            <a:picLocks noChangeAspect="1"/>
          </p:cNvPicPr>
          <p:nvPr/>
        </p:nvPicPr>
        <p:blipFill>
          <a:blip r:embed="rId2">
            <a:extLst/>
          </a:blip>
          <a:stretch>
            <a:fillRect/>
          </a:stretch>
        </p:blipFill>
        <p:spPr>
          <a:xfrm>
            <a:off x="-5871" y="1287122"/>
            <a:ext cx="9144001" cy="2269589"/>
          </a:xfrm>
          <a:prstGeom prst="rect">
            <a:avLst/>
          </a:prstGeom>
          <a:ln w="12700">
            <a:miter lim="400000"/>
          </a:ln>
        </p:spPr>
      </p:pic>
      <p:sp>
        <p:nvSpPr>
          <p:cNvPr id="335" name="Content Placeholder 2"/>
          <p:cNvSpPr txBox="1"/>
          <p:nvPr/>
        </p:nvSpPr>
        <p:spPr>
          <a:xfrm>
            <a:off x="-152401" y="794902"/>
            <a:ext cx="3627122" cy="60758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defTabSz="685800">
              <a:spcBef>
                <a:spcPts val="500"/>
              </a:spcBef>
              <a:defRPr b="1" sz="2400">
                <a:latin typeface="Arial"/>
                <a:ea typeface="Arial"/>
                <a:cs typeface="Arial"/>
                <a:sym typeface="Arial"/>
              </a:defRPr>
            </a:lvl1pPr>
          </a:lstStyle>
          <a:p>
            <a:pPr/>
            <a:r>
              <a:t>External CSS Link</a:t>
            </a:r>
          </a:p>
        </p:txBody>
      </p:sp>
      <p:pic>
        <p:nvPicPr>
          <p:cNvPr id="336" name="Picture 6" descr="Picture 6"/>
          <p:cNvPicPr>
            <a:picLocks noChangeAspect="1"/>
          </p:cNvPicPr>
          <p:nvPr/>
        </p:nvPicPr>
        <p:blipFill>
          <a:blip r:embed="rId3">
            <a:extLst/>
          </a:blip>
          <a:stretch>
            <a:fillRect/>
          </a:stretch>
        </p:blipFill>
        <p:spPr>
          <a:xfrm>
            <a:off x="0" y="4297103"/>
            <a:ext cx="9155742" cy="1876582"/>
          </a:xfrm>
          <a:prstGeom prst="rect">
            <a:avLst/>
          </a:prstGeom>
          <a:ln w="12700">
            <a:miter lim="400000"/>
          </a:ln>
        </p:spPr>
      </p:pic>
      <p:sp>
        <p:nvSpPr>
          <p:cNvPr id="337" name="Content Placeholder 2"/>
          <p:cNvSpPr txBox="1"/>
          <p:nvPr/>
        </p:nvSpPr>
        <p:spPr>
          <a:xfrm>
            <a:off x="-609600" y="3868596"/>
            <a:ext cx="7467600" cy="42478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85800">
              <a:spcBef>
                <a:spcPts val="500"/>
              </a:spcBef>
              <a:defRPr b="1" sz="2300">
                <a:latin typeface="Arial"/>
                <a:ea typeface="Arial"/>
                <a:cs typeface="Arial"/>
                <a:sym typeface="Arial"/>
              </a:defRPr>
            </a:lvl1pPr>
          </a:lstStyle>
          <a:p>
            <a:pPr/>
            <a:r>
              <a:t>Pre-Defined CSS Class (ex: “Jumbotron”)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9" name="Picture 2" descr="Picture 2"/>
          <p:cNvPicPr>
            <a:picLocks noChangeAspect="1"/>
          </p:cNvPicPr>
          <p:nvPr/>
        </p:nvPicPr>
        <p:blipFill>
          <a:blip r:embed="rId2">
            <a:extLst/>
          </a:blip>
          <a:stretch>
            <a:fillRect/>
          </a:stretch>
        </p:blipFill>
        <p:spPr>
          <a:xfrm>
            <a:off x="14514" y="661111"/>
            <a:ext cx="9129487" cy="5602186"/>
          </a:xfrm>
          <a:prstGeom prst="rect">
            <a:avLst/>
          </a:prstGeom>
          <a:ln w="12700">
            <a:miter lim="400000"/>
          </a:ln>
        </p:spPr>
      </p:pic>
      <p:sp>
        <p:nvSpPr>
          <p:cNvPr id="340" name="Title 1"/>
          <p:cNvSpPr txBox="1"/>
          <p:nvPr>
            <p:ph type="title"/>
          </p:nvPr>
        </p:nvSpPr>
        <p:spPr>
          <a:xfrm>
            <a:off x="304799" y="-1"/>
            <a:ext cx="5470528" cy="653856"/>
          </a:xfrm>
          <a:prstGeom prst="rect">
            <a:avLst/>
          </a:prstGeom>
        </p:spPr>
        <p:txBody>
          <a:bodyPr/>
          <a:lstStyle/>
          <a:p>
            <a:pPr/>
            <a:r>
              <a:t>Powered by Bootstrap</a:t>
            </a:r>
          </a:p>
        </p:txBody>
      </p:sp>
      <p:sp>
        <p:nvSpPr>
          <p:cNvPr id="341" name="TextBox 6"/>
          <p:cNvSpPr txBox="1"/>
          <p:nvPr/>
        </p:nvSpPr>
        <p:spPr>
          <a:xfrm>
            <a:off x="6400800" y="3364467"/>
            <a:ext cx="2168349" cy="350663"/>
          </a:xfrm>
          <a:prstGeom prst="rect">
            <a:avLst/>
          </a:prstGeom>
          <a:solidFill>
            <a:srgbClr val="C00000"/>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FFFF"/>
                </a:solidFill>
                <a:latin typeface="Arial"/>
                <a:ea typeface="Arial"/>
                <a:cs typeface="Arial"/>
                <a:sym typeface="Arial"/>
              </a:defRPr>
            </a:lvl1pPr>
          </a:lstStyle>
          <a:p>
            <a:pPr/>
            <a:r>
              <a:t>class=“jumbotron”</a:t>
            </a:r>
          </a:p>
        </p:txBody>
      </p:sp>
      <p:sp>
        <p:nvSpPr>
          <p:cNvPr id="342" name="Rectangle 7"/>
          <p:cNvSpPr/>
          <p:nvPr/>
        </p:nvSpPr>
        <p:spPr>
          <a:xfrm>
            <a:off x="304800" y="1077772"/>
            <a:ext cx="8382001" cy="2667001"/>
          </a:xfrm>
          <a:prstGeom prst="rect">
            <a:avLst/>
          </a:prstGeom>
          <a:ln w="101600">
            <a:solidFill>
              <a:srgbClr val="C00000"/>
            </a:solidFill>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Title 1"/>
          <p:cNvSpPr txBox="1"/>
          <p:nvPr>
            <p:ph type="title"/>
          </p:nvPr>
        </p:nvSpPr>
        <p:spPr>
          <a:xfrm>
            <a:off x="304799" y="-1"/>
            <a:ext cx="5470528" cy="653856"/>
          </a:xfrm>
          <a:prstGeom prst="rect">
            <a:avLst/>
          </a:prstGeom>
        </p:spPr>
        <p:txBody>
          <a:bodyPr/>
          <a:lstStyle/>
          <a:p>
            <a:pPr/>
            <a:r>
              <a:t>Big Deal!!!</a:t>
            </a:r>
          </a:p>
        </p:txBody>
      </p:sp>
      <p:sp>
        <p:nvSpPr>
          <p:cNvPr id="345" name="Title 1"/>
          <p:cNvSpPr txBox="1"/>
          <p:nvPr/>
        </p:nvSpPr>
        <p:spPr>
          <a:xfrm>
            <a:off x="304800" y="5029200"/>
            <a:ext cx="8521700" cy="10668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lnSpc>
                <a:spcPct val="90000"/>
              </a:lnSpc>
              <a:defRPr b="1" i="1" sz="3300">
                <a:latin typeface="Arial"/>
                <a:ea typeface="Arial"/>
                <a:cs typeface="Arial"/>
                <a:sym typeface="Arial"/>
              </a:defRPr>
            </a:pPr>
            <a:r>
              <a:t>Using Bootstrap, </a:t>
            </a:r>
            <a:endParaRPr sz="3000">
              <a:latin typeface="Calibri Light"/>
              <a:ea typeface="Calibri Light"/>
              <a:cs typeface="Calibri Light"/>
              <a:sym typeface="Calibri Light"/>
            </a:endParaRPr>
          </a:p>
          <a:p>
            <a:pPr algn="ctr" defTabSz="685800">
              <a:lnSpc>
                <a:spcPct val="90000"/>
              </a:lnSpc>
              <a:defRPr b="1" i="1" sz="3300">
                <a:latin typeface="Arial"/>
                <a:ea typeface="Arial"/>
                <a:cs typeface="Arial"/>
                <a:sym typeface="Arial"/>
              </a:defRPr>
            </a:pPr>
            <a:r>
              <a:t>we have </a:t>
            </a:r>
            <a:r>
              <a:rPr u="sng"/>
              <a:t>PRE-DEFINED</a:t>
            </a:r>
            <a:r>
              <a:t> CSS Styles.</a:t>
            </a:r>
          </a:p>
        </p:txBody>
      </p:sp>
      <p:pic>
        <p:nvPicPr>
          <p:cNvPr id="346" name="Picture 4" descr="Picture 4"/>
          <p:cNvPicPr>
            <a:picLocks noChangeAspect="0"/>
          </p:cNvPicPr>
          <p:nvPr/>
        </p:nvPicPr>
        <p:blipFill>
          <a:blip r:embed="rId2">
            <a:extLst/>
          </a:blip>
          <a:stretch>
            <a:fillRect/>
          </a:stretch>
        </p:blipFill>
        <p:spPr>
          <a:xfrm>
            <a:off x="1371600" y="1371600"/>
            <a:ext cx="6496050" cy="32480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49" name="Rectangle 11"/>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
        <p:nvSpPr>
          <p:cNvPr id="350" name="TextBox 13"/>
          <p:cNvSpPr txBox="1"/>
          <p:nvPr/>
        </p:nvSpPr>
        <p:spPr>
          <a:xfrm>
            <a:off x="304800" y="914399"/>
            <a:ext cx="8686800" cy="3281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Arial"/>
                <a:ea typeface="Arial"/>
                <a:cs typeface="Arial"/>
                <a:sym typeface="Arial"/>
              </a:defRPr>
            </a:pPr>
            <a:r>
              <a:t>Quick Activity:</a:t>
            </a:r>
          </a:p>
          <a:p>
            <a:pPr>
              <a:defRPr sz="2400">
                <a:latin typeface="Arial"/>
                <a:ea typeface="Arial"/>
                <a:cs typeface="Arial"/>
                <a:sym typeface="Arial"/>
              </a:defRPr>
            </a:pPr>
          </a:p>
          <a:p>
            <a:pPr>
              <a:defRPr sz="2400">
                <a:latin typeface="Arial"/>
                <a:ea typeface="Arial"/>
                <a:cs typeface="Arial"/>
                <a:sym typeface="Arial"/>
              </a:defRPr>
            </a:pPr>
            <a:r>
              <a:t>Turn to the person next to you and celebrate this together.</a:t>
            </a:r>
          </a:p>
          <a:p>
            <a:pPr>
              <a:defRPr i="1" sz="2400">
                <a:latin typeface="Arial"/>
                <a:ea typeface="Arial"/>
                <a:cs typeface="Arial"/>
                <a:sym typeface="Arial"/>
              </a:defRPr>
            </a:pPr>
          </a:p>
          <a:p>
            <a:pPr>
              <a:defRPr sz="2400">
                <a:latin typeface="Arial"/>
                <a:ea typeface="Arial"/>
                <a:cs typeface="Arial"/>
                <a:sym typeface="Arial"/>
              </a:defRPr>
            </a:pPr>
            <a:r>
              <a:t>Then discuss the concept of Bootstrap to confirm that you both understand why you are celebrating.  </a:t>
            </a:r>
          </a:p>
          <a:p>
            <a:pPr>
              <a:defRPr sz="2400">
                <a:latin typeface="Arial"/>
                <a:ea typeface="Arial"/>
                <a:cs typeface="Arial"/>
                <a:sym typeface="Arial"/>
              </a:defRPr>
            </a:pPr>
          </a:p>
          <a:p>
            <a:pPr>
              <a:defRPr i="1" sz="2400" u="sng">
                <a:latin typeface="Arial"/>
                <a:ea typeface="Arial"/>
                <a:cs typeface="Arial"/>
                <a:sym typeface="Arial"/>
              </a:defRPr>
            </a:pPr>
            <a:r>
              <a:t>Hint</a:t>
            </a:r>
            <a:r>
              <a:rPr u="none"/>
              <a:t>: You should be explaining why is Bootstrap’s “pre-defined” CSS a big deal.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Title 1"/>
          <p:cNvSpPr txBox="1"/>
          <p:nvPr>
            <p:ph type="title"/>
          </p:nvPr>
        </p:nvSpPr>
        <p:spPr>
          <a:xfrm>
            <a:off x="390606" y="2953542"/>
            <a:ext cx="8229601" cy="871859"/>
          </a:xfrm>
          <a:prstGeom prst="rect">
            <a:avLst/>
          </a:prstGeom>
        </p:spPr>
        <p:txBody>
          <a:bodyPr/>
          <a:lstStyle/>
          <a:p>
            <a:pPr/>
            <a:r>
              <a:t>What is Bootstrap?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Rectangle 7"/>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Bootstrap Definition</a:t>
            </a:r>
          </a:p>
        </p:txBody>
      </p:sp>
      <p:sp>
        <p:nvSpPr>
          <p:cNvPr id="355" name="Content Placeholder 2"/>
          <p:cNvSpPr txBox="1"/>
          <p:nvPr/>
        </p:nvSpPr>
        <p:spPr>
          <a:xfrm>
            <a:off x="457200" y="1143000"/>
            <a:ext cx="8153400" cy="465963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57175" indent="-257175" defTabSz="685800">
              <a:spcBef>
                <a:spcPts val="500"/>
              </a:spcBef>
              <a:buSzPct val="100000"/>
              <a:buFont typeface="Arial"/>
              <a:buChar char="•"/>
              <a:defRPr b="1" sz="2400">
                <a:latin typeface="Arial"/>
                <a:ea typeface="Arial"/>
                <a:cs typeface="Arial"/>
                <a:sym typeface="Arial"/>
              </a:defRPr>
            </a:pPr>
            <a:r>
              <a:t>Twitter Bootstrap </a:t>
            </a:r>
            <a:r>
              <a:rPr b="0"/>
              <a:t>is a free collection of tools for creating websites and web applications.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It comes with a pre-built design template for typography, forms, buttons, navigation, UI elements and JavaScript.</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Documentation here: </a:t>
            </a:r>
            <a:r>
              <a:rPr u="sng">
                <a:solidFill>
                  <a:srgbClr val="0000FF"/>
                </a:solidFill>
                <a:uFill>
                  <a:solidFill>
                    <a:srgbClr val="0000FF"/>
                  </a:solidFill>
                </a:uFill>
                <a:hlinkClick r:id="rId2" invalidUrl="" action="" tgtFrame="" tooltip="" history="1" highlightClick="0" endSnd="0"/>
              </a:rPr>
              <a:t>http://getbootstrap.com/</a:t>
            </a:r>
          </a:p>
        </p:txBody>
      </p:sp>
      <p:pic>
        <p:nvPicPr>
          <p:cNvPr id="356" name="Picture 2" descr="Picture 2"/>
          <p:cNvPicPr>
            <a:picLocks noChangeAspect="1"/>
          </p:cNvPicPr>
          <p:nvPr/>
        </p:nvPicPr>
        <p:blipFill>
          <a:blip r:embed="rId3">
            <a:extLst/>
          </a:blip>
          <a:stretch>
            <a:fillRect/>
          </a:stretch>
        </p:blipFill>
        <p:spPr>
          <a:xfrm>
            <a:off x="1676400" y="4495800"/>
            <a:ext cx="2833255" cy="1586624"/>
          </a:xfrm>
          <a:prstGeom prst="rect">
            <a:avLst/>
          </a:prstGeom>
          <a:ln w="12700">
            <a:miter lim="400000"/>
          </a:ln>
        </p:spPr>
      </p:pic>
      <p:pic>
        <p:nvPicPr>
          <p:cNvPr id="357" name="Picture 4" descr="Picture 4"/>
          <p:cNvPicPr>
            <a:picLocks noChangeAspect="1"/>
          </p:cNvPicPr>
          <p:nvPr/>
        </p:nvPicPr>
        <p:blipFill>
          <a:blip r:embed="rId4">
            <a:extLst/>
          </a:blip>
          <a:stretch>
            <a:fillRect/>
          </a:stretch>
        </p:blipFill>
        <p:spPr>
          <a:xfrm>
            <a:off x="4724400" y="4501050"/>
            <a:ext cx="3069589" cy="158137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Rectangle 5"/>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Why Use Bootstrap?</a:t>
            </a:r>
          </a:p>
        </p:txBody>
      </p:sp>
      <p:pic>
        <p:nvPicPr>
          <p:cNvPr id="360" name="Picture 2" descr="Picture 2"/>
          <p:cNvPicPr>
            <a:picLocks noChangeAspect="1"/>
          </p:cNvPicPr>
          <p:nvPr/>
        </p:nvPicPr>
        <p:blipFill>
          <a:blip r:embed="rId2">
            <a:extLst/>
          </a:blip>
          <a:stretch>
            <a:fillRect/>
          </a:stretch>
        </p:blipFill>
        <p:spPr>
          <a:xfrm>
            <a:off x="228600" y="744473"/>
            <a:ext cx="5467057" cy="5456685"/>
          </a:xfrm>
          <a:prstGeom prst="rect">
            <a:avLst/>
          </a:prstGeom>
          <a:ln w="12700">
            <a:miter lim="400000"/>
          </a:ln>
        </p:spPr>
      </p:pic>
      <p:sp>
        <p:nvSpPr>
          <p:cNvPr id="361" name="Content Placeholder 2"/>
          <p:cNvSpPr txBox="1"/>
          <p:nvPr/>
        </p:nvSpPr>
        <p:spPr>
          <a:xfrm>
            <a:off x="5695655" y="1143000"/>
            <a:ext cx="3295945" cy="465963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57175" indent="-257175" defTabSz="685800">
              <a:lnSpc>
                <a:spcPct val="90000"/>
              </a:lnSpc>
              <a:spcBef>
                <a:spcPts val="500"/>
              </a:spcBef>
              <a:buSzPct val="100000"/>
              <a:buFont typeface="Arial"/>
              <a:buChar char="•"/>
              <a:defRPr b="1" sz="2200" u="sng">
                <a:latin typeface="Arial"/>
                <a:ea typeface="Arial"/>
                <a:cs typeface="Arial"/>
                <a:sym typeface="Arial"/>
              </a:defRPr>
            </a:pPr>
            <a:r>
              <a:t>Reason #1: UI Kit</a:t>
            </a:r>
          </a:p>
          <a:p>
            <a:pPr marL="257175" indent="-257175" defTabSz="685800">
              <a:lnSpc>
                <a:spcPct val="90000"/>
              </a:lnSpc>
              <a:spcBef>
                <a:spcPts val="500"/>
              </a:spcBef>
              <a:buSzPct val="100000"/>
              <a:buFont typeface="Arial"/>
              <a:buChar char="•"/>
              <a:defRPr b="1" sz="2200">
                <a:latin typeface="Arial"/>
                <a:ea typeface="Arial"/>
                <a:cs typeface="Arial"/>
                <a:sym typeface="Arial"/>
              </a:defRPr>
            </a:pPr>
          </a:p>
          <a:p>
            <a:pPr marL="257175" indent="-257175" defTabSz="685800">
              <a:lnSpc>
                <a:spcPct val="90000"/>
              </a:lnSpc>
              <a:spcBef>
                <a:spcPts val="500"/>
              </a:spcBef>
              <a:buSzPct val="100000"/>
              <a:buFont typeface="Arial"/>
              <a:buChar char="•"/>
              <a:defRPr sz="2200">
                <a:latin typeface="Arial"/>
                <a:ea typeface="Arial"/>
                <a:cs typeface="Arial"/>
                <a:sym typeface="Arial"/>
              </a:defRPr>
            </a:pPr>
            <a:r>
              <a:t>Familiarize yourself with the UI features it offers via the documentation.</a:t>
            </a:r>
          </a:p>
          <a:p>
            <a:pPr marL="257175" indent="-257175" defTabSz="685800">
              <a:lnSpc>
                <a:spcPct val="90000"/>
              </a:lnSpc>
              <a:spcBef>
                <a:spcPts val="500"/>
              </a:spcBef>
              <a:buSzPct val="100000"/>
              <a:buFont typeface="Arial"/>
              <a:buChar char="•"/>
              <a:defRPr sz="2200">
                <a:latin typeface="Arial"/>
                <a:ea typeface="Arial"/>
                <a:cs typeface="Arial"/>
                <a:sym typeface="Arial"/>
              </a:defRPr>
            </a:pPr>
          </a:p>
          <a:p>
            <a:pPr marL="257175" indent="-257175" defTabSz="685800">
              <a:lnSpc>
                <a:spcPct val="90000"/>
              </a:lnSpc>
              <a:spcBef>
                <a:spcPts val="500"/>
              </a:spcBef>
              <a:buSzPct val="100000"/>
              <a:buFont typeface="Arial"/>
              <a:buChar char="•"/>
              <a:defRPr sz="2200">
                <a:latin typeface="Arial"/>
                <a:ea typeface="Arial"/>
                <a:cs typeface="Arial"/>
                <a:sym typeface="Arial"/>
              </a:defRPr>
            </a:pPr>
            <a:r>
              <a:t>Once Bootstrap is active, you can simply copy snippets from the documentation to save yourself the time of creating elements yourself.</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Message From Sam Dias @ Career Services:"/>
          <p:cNvSpPr txBox="1"/>
          <p:nvPr>
            <p:ph type="title"/>
          </p:nvPr>
        </p:nvSpPr>
        <p:spPr>
          <a:xfrm>
            <a:off x="304800" y="0"/>
            <a:ext cx="5608292" cy="653854"/>
          </a:xfrm>
          <a:prstGeom prst="rect">
            <a:avLst/>
          </a:prstGeom>
        </p:spPr>
        <p:txBody>
          <a:bodyPr/>
          <a:lstStyle>
            <a:lvl1pPr defTabSz="777240">
              <a:defRPr sz="2040"/>
            </a:lvl1pPr>
          </a:lstStyle>
          <a:p>
            <a:pPr/>
            <a:r>
              <a:t>Message From Sam Dias @ Career Services:</a:t>
            </a:r>
          </a:p>
        </p:txBody>
      </p:sp>
      <p:sp>
        <p:nvSpPr>
          <p:cNvPr id="202" name="Hi there! Hope you are enjoying your class so far... I'd like to invite you to the Career Services AMA, for a brief information session about the Berkeley Coding Boot Camp's Career Services, Career Curriculum, Student Expectations and an opportunity to ask any questions about job search support. It is extremely important that you attend at least the first 30 mins of this session if you would like job search support after graduation. It is also a chance to meet your Career Coach (me!) and your Profile Coach virtually.…"/>
          <p:cNvSpPr txBox="1"/>
          <p:nvPr/>
        </p:nvSpPr>
        <p:spPr>
          <a:xfrm>
            <a:off x="444500" y="849630"/>
            <a:ext cx="8255000" cy="5158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Hi there! Hope you are enjoying your class so far... I'd like to invite you to the Career Services AMA, for a brief information session about the Berkeley Coding Boot Camp's Career Services, Career Curriculum, Student Expectations and an opportunity to ask any questions about job search support. It is extremely important that you attend at least the first 30 mins of this session if you would like job search support after graduation. It is also a chance to meet your Career Coach (me!) and your Profile Coach virtually.</a:t>
            </a:r>
          </a:p>
          <a:p>
            <a:pPr/>
          </a:p>
          <a:p>
            <a:pPr/>
            <a:r>
              <a:t>The local career coach's (my) engagement with you increases after Week 20 of the program, after you qualify for job search support. I currently live in San Jose and work 100% remotely, but you can contact me ANYTIME via email (samdias@berkeley.edu).</a:t>
            </a:r>
          </a:p>
          <a:p>
            <a:pPr/>
          </a:p>
          <a:p>
            <a:pPr/>
            <a:r>
              <a:t>This Career Services AMA will be combining 3 Web Development Classes from our SF, Belmont and Berkeley Campuses and we expect a large number of participants, so please be sure to be in a quiet spot with your wifi and video working well.</a:t>
            </a:r>
          </a:p>
          <a:p>
            <a:pPr/>
          </a:p>
          <a:p>
            <a:pPr/>
            <a:r>
              <a:t>Super excited to be speaking with you soon! _</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Rectangle 4"/>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Why Use Bootstrap?</a:t>
            </a:r>
          </a:p>
        </p:txBody>
      </p:sp>
      <p:pic>
        <p:nvPicPr>
          <p:cNvPr id="364" name="Picture 4" descr="Picture 4"/>
          <p:cNvPicPr>
            <a:picLocks noChangeAspect="1"/>
          </p:cNvPicPr>
          <p:nvPr/>
        </p:nvPicPr>
        <p:blipFill>
          <a:blip r:embed="rId2">
            <a:extLst/>
          </a:blip>
          <a:stretch>
            <a:fillRect/>
          </a:stretch>
        </p:blipFill>
        <p:spPr>
          <a:xfrm>
            <a:off x="533400" y="4114798"/>
            <a:ext cx="8191500" cy="1905001"/>
          </a:xfrm>
          <a:prstGeom prst="rect">
            <a:avLst/>
          </a:prstGeom>
          <a:ln w="12700">
            <a:miter lim="400000"/>
          </a:ln>
        </p:spPr>
      </p:pic>
      <p:sp>
        <p:nvSpPr>
          <p:cNvPr id="365" name="Content Placeholder 2"/>
          <p:cNvSpPr txBox="1"/>
          <p:nvPr/>
        </p:nvSpPr>
        <p:spPr>
          <a:xfrm>
            <a:off x="457200" y="990600"/>
            <a:ext cx="8077200" cy="30480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685800">
              <a:spcBef>
                <a:spcPts val="500"/>
              </a:spcBef>
              <a:defRPr b="1" sz="2200">
                <a:latin typeface="Arial"/>
                <a:ea typeface="Arial"/>
                <a:cs typeface="Arial"/>
                <a:sym typeface="Arial"/>
              </a:defRPr>
            </a:pPr>
            <a:r>
              <a:t>Reason #2: Mobile Responsiveness</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One of the most compelling reasons to use Bootstrap is the default </a:t>
            </a:r>
            <a:r>
              <a:rPr b="1" u="sng"/>
              <a:t>mobile-responsive </a:t>
            </a:r>
            <a:r>
              <a:t>quality it provides.</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This means that your website will look “good” automatically when viewed on screens ranging from monitors to tablets to phones.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Flowchart: Process 5"/>
          <p:cNvSpPr/>
          <p:nvPr/>
        </p:nvSpPr>
        <p:spPr>
          <a:xfrm>
            <a:off x="-5871" y="-1"/>
            <a:ext cx="9144001" cy="653856"/>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368" name="Content Placeholder 2"/>
          <p:cNvSpPr txBox="1"/>
          <p:nvPr/>
        </p:nvSpPr>
        <p:spPr>
          <a:xfrm>
            <a:off x="152400" y="1093560"/>
            <a:ext cx="2968070" cy="34591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defTabSz="685800">
              <a:spcBef>
                <a:spcPts val="700"/>
              </a:spcBef>
              <a:defRPr b="1" sz="3200" u="sng">
                <a:latin typeface="Arial"/>
                <a:ea typeface="Arial"/>
                <a:cs typeface="Arial"/>
                <a:sym typeface="Arial"/>
              </a:defRPr>
            </a:pPr>
            <a:r>
              <a:t>HTML Alone</a:t>
            </a:r>
          </a:p>
          <a:p>
            <a:pPr marL="257175" indent="-257175" defTabSz="685800">
              <a:spcBef>
                <a:spcPts val="400"/>
              </a:spcBef>
              <a:buSzPct val="100000"/>
              <a:buFont typeface="Arial"/>
              <a:buChar char="•"/>
              <a:defRPr>
                <a:latin typeface="Arial"/>
                <a:ea typeface="Arial"/>
                <a:cs typeface="Arial"/>
                <a:sym typeface="Arial"/>
              </a:defRPr>
            </a:pPr>
            <a:r>
              <a:t>Like writing papers in “Notepad.” </a:t>
            </a:r>
            <a:endParaRPr sz="2400"/>
          </a:p>
          <a:p>
            <a:pPr marL="257175" indent="-257175" defTabSz="685800">
              <a:spcBef>
                <a:spcPts val="500"/>
              </a:spcBef>
              <a:buSzPct val="100000"/>
              <a:buFont typeface="Arial"/>
              <a:buChar char="•"/>
              <a:defRPr>
                <a:latin typeface="Arial"/>
                <a:ea typeface="Arial"/>
                <a:cs typeface="Arial"/>
                <a:sym typeface="Arial"/>
              </a:defRPr>
            </a:pPr>
          </a:p>
          <a:p>
            <a:pPr marL="257175" indent="-257175" defTabSz="685800">
              <a:spcBef>
                <a:spcPts val="500"/>
              </a:spcBef>
              <a:buSzPct val="100000"/>
              <a:buFont typeface="Arial"/>
              <a:buChar char="•"/>
              <a:defRPr>
                <a:latin typeface="Arial"/>
                <a:ea typeface="Arial"/>
                <a:cs typeface="Arial"/>
                <a:sym typeface="Arial"/>
              </a:defRPr>
            </a:pPr>
            <a:r>
              <a:t>Can only write unformatted text</a:t>
            </a:r>
            <a:r>
              <a:rPr sz="2400"/>
              <a:t>. </a:t>
            </a:r>
          </a:p>
        </p:txBody>
      </p:sp>
      <p:sp>
        <p:nvSpPr>
          <p:cNvPr id="369" name="Content Placeholder 2"/>
          <p:cNvSpPr txBox="1"/>
          <p:nvPr/>
        </p:nvSpPr>
        <p:spPr>
          <a:xfrm>
            <a:off x="2833254" y="1093560"/>
            <a:ext cx="3262746"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ctr">
              <a:spcBef>
                <a:spcPts val="700"/>
              </a:spcBef>
              <a:defRPr b="1" sz="3200" u="sng">
                <a:latin typeface="Arial"/>
                <a:ea typeface="Arial"/>
                <a:cs typeface="Arial"/>
                <a:sym typeface="Arial"/>
              </a:defRPr>
            </a:pPr>
            <a:r>
              <a:t>HTML / CSS</a:t>
            </a:r>
          </a:p>
          <a:p>
            <a:pPr marL="342900" indent="-342900">
              <a:spcBef>
                <a:spcPts val="400"/>
              </a:spcBef>
              <a:buSzPct val="100000"/>
              <a:buFont typeface="Arial"/>
              <a:buChar char="•"/>
              <a:defRPr>
                <a:latin typeface="Arial"/>
                <a:ea typeface="Arial"/>
                <a:cs typeface="Arial"/>
                <a:sym typeface="Arial"/>
              </a:defRPr>
            </a:pPr>
            <a:r>
              <a:t>Like writing papers in Microsoft Word.</a:t>
            </a:r>
            <a:endParaRPr sz="3200"/>
          </a:p>
          <a:p>
            <a:pPr marL="342900" indent="-342900">
              <a:spcBef>
                <a:spcPts val="700"/>
              </a:spcBef>
              <a:buSzPct val="100000"/>
              <a:buFont typeface="Arial"/>
              <a:buChar char="•"/>
              <a:defRPr b="1" u="sng">
                <a:latin typeface="Arial"/>
                <a:ea typeface="Arial"/>
                <a:cs typeface="Arial"/>
                <a:sym typeface="Arial"/>
              </a:defRPr>
            </a:pPr>
          </a:p>
          <a:p>
            <a:pPr marL="342900" indent="-342900">
              <a:spcBef>
                <a:spcPts val="400"/>
              </a:spcBef>
              <a:buSzPct val="100000"/>
              <a:buFont typeface="Arial"/>
              <a:buChar char="•"/>
              <a:defRPr>
                <a:latin typeface="Arial"/>
                <a:ea typeface="Arial"/>
                <a:cs typeface="Arial"/>
                <a:sym typeface="Arial"/>
              </a:defRPr>
            </a:pPr>
            <a:r>
              <a:t>Can format text, page settings, alignment, etc. based on “highlighting” and menu options.   </a:t>
            </a:r>
            <a:r>
              <a:rPr b="1" u="sng"/>
              <a:t> </a:t>
            </a:r>
          </a:p>
        </p:txBody>
      </p:sp>
      <p:pic>
        <p:nvPicPr>
          <p:cNvPr id="370" name="Picture 2" descr="Picture 2"/>
          <p:cNvPicPr>
            <a:picLocks noChangeAspect="1"/>
          </p:cNvPicPr>
          <p:nvPr/>
        </p:nvPicPr>
        <p:blipFill>
          <a:blip r:embed="rId2">
            <a:extLst/>
          </a:blip>
          <a:stretch>
            <a:fillRect/>
          </a:stretch>
        </p:blipFill>
        <p:spPr>
          <a:xfrm>
            <a:off x="609598" y="4572000"/>
            <a:ext cx="1281263" cy="1281262"/>
          </a:xfrm>
          <a:prstGeom prst="rect">
            <a:avLst/>
          </a:prstGeom>
          <a:ln w="12700">
            <a:miter lim="400000"/>
          </a:ln>
        </p:spPr>
      </p:pic>
      <p:pic>
        <p:nvPicPr>
          <p:cNvPr id="371" name="Picture 4" descr="Picture 4"/>
          <p:cNvPicPr>
            <a:picLocks noChangeAspect="1"/>
          </p:cNvPicPr>
          <p:nvPr/>
        </p:nvPicPr>
        <p:blipFill>
          <a:blip r:embed="rId3">
            <a:extLst/>
          </a:blip>
          <a:stretch>
            <a:fillRect/>
          </a:stretch>
        </p:blipFill>
        <p:spPr>
          <a:xfrm>
            <a:off x="3726745" y="4738380"/>
            <a:ext cx="1135527" cy="1114882"/>
          </a:xfrm>
          <a:prstGeom prst="rect">
            <a:avLst/>
          </a:prstGeom>
          <a:ln w="12700">
            <a:miter lim="400000"/>
          </a:ln>
        </p:spPr>
      </p:pic>
      <p:sp>
        <p:nvSpPr>
          <p:cNvPr id="372" name="Content Placeholder 2"/>
          <p:cNvSpPr txBox="1"/>
          <p:nvPr/>
        </p:nvSpPr>
        <p:spPr>
          <a:xfrm>
            <a:off x="5954484" y="1096279"/>
            <a:ext cx="3200401"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indent="400050">
              <a:spcBef>
                <a:spcPts val="600"/>
              </a:spcBef>
              <a:defRPr b="1" sz="2800" u="sng">
                <a:latin typeface="Arial"/>
                <a:ea typeface="Arial"/>
                <a:cs typeface="Arial"/>
                <a:sym typeface="Arial"/>
              </a:defRPr>
            </a:pPr>
            <a:r>
              <a:t>HTML / CSS &amp; Bootstrap </a:t>
            </a:r>
          </a:p>
          <a:p>
            <a:pPr marL="342899" indent="-342899">
              <a:spcBef>
                <a:spcPts val="400"/>
              </a:spcBef>
              <a:buSzPct val="100000"/>
              <a:buFont typeface="Arial"/>
              <a:buChar char="•"/>
              <a:defRPr sz="1900">
                <a:latin typeface="Arial"/>
                <a:ea typeface="Arial"/>
                <a:cs typeface="Arial"/>
                <a:sym typeface="Arial"/>
              </a:defRPr>
            </a:pPr>
            <a:r>
              <a:t>Like writing papers in Microsoft Word with a </a:t>
            </a:r>
            <a:r>
              <a:rPr b="1" u="sng"/>
              <a:t>prebuilt template.</a:t>
            </a:r>
            <a:endParaRPr sz="3200"/>
          </a:p>
          <a:p>
            <a:pPr marL="342899" indent="-342899">
              <a:spcBef>
                <a:spcPts val="700"/>
              </a:spcBef>
              <a:buSzPct val="100000"/>
              <a:buFont typeface="Arial"/>
              <a:buChar char="•"/>
              <a:defRPr b="1" sz="1900" u="sng">
                <a:latin typeface="Arial"/>
                <a:ea typeface="Arial"/>
                <a:cs typeface="Arial"/>
                <a:sym typeface="Arial"/>
              </a:defRPr>
            </a:pPr>
          </a:p>
          <a:p>
            <a:pPr marL="342899" indent="-342899">
              <a:spcBef>
                <a:spcPts val="400"/>
              </a:spcBef>
              <a:buSzPct val="100000"/>
              <a:buFont typeface="Arial"/>
              <a:buChar char="•"/>
              <a:defRPr sz="1900">
                <a:latin typeface="Arial"/>
                <a:ea typeface="Arial"/>
                <a:cs typeface="Arial"/>
                <a:sym typeface="Arial"/>
              </a:defRPr>
            </a:pPr>
            <a:r>
              <a:t>You can still customize, but now have a pre-built style and aesthetic look.</a:t>
            </a:r>
          </a:p>
        </p:txBody>
      </p:sp>
      <p:pic>
        <p:nvPicPr>
          <p:cNvPr id="373" name="Picture 4" descr="Picture 4"/>
          <p:cNvPicPr>
            <a:picLocks noChangeAspect="1"/>
          </p:cNvPicPr>
          <p:nvPr/>
        </p:nvPicPr>
        <p:blipFill>
          <a:blip r:embed="rId3">
            <a:extLst/>
          </a:blip>
          <a:stretch>
            <a:fillRect/>
          </a:stretch>
        </p:blipFill>
        <p:spPr>
          <a:xfrm>
            <a:off x="6654793" y="4703607"/>
            <a:ext cx="1145573" cy="1124745"/>
          </a:xfrm>
          <a:prstGeom prst="rect">
            <a:avLst/>
          </a:prstGeom>
          <a:ln w="12700">
            <a:miter lim="400000"/>
          </a:ln>
        </p:spPr>
      </p:pic>
      <p:pic>
        <p:nvPicPr>
          <p:cNvPr id="374" name="Picture 4" descr="Picture 4"/>
          <p:cNvPicPr>
            <a:picLocks noChangeAspect="1"/>
          </p:cNvPicPr>
          <p:nvPr/>
        </p:nvPicPr>
        <p:blipFill>
          <a:blip r:embed="rId4">
            <a:extLst/>
          </a:blip>
          <a:stretch>
            <a:fillRect/>
          </a:stretch>
        </p:blipFill>
        <p:spPr>
          <a:xfrm>
            <a:off x="7924800" y="4784192"/>
            <a:ext cx="685800" cy="887508"/>
          </a:xfrm>
          <a:prstGeom prst="rect">
            <a:avLst/>
          </a:prstGeom>
          <a:ln w="12700">
            <a:miter lim="400000"/>
          </a:ln>
        </p:spPr>
      </p:pic>
      <p:sp>
        <p:nvSpPr>
          <p:cNvPr id="375" name="Rectangle 15"/>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HTML / CSS / Bootstrap Analogy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Title 1"/>
          <p:cNvSpPr txBox="1"/>
          <p:nvPr>
            <p:ph type="title"/>
          </p:nvPr>
        </p:nvSpPr>
        <p:spPr>
          <a:xfrm>
            <a:off x="390606" y="2953542"/>
            <a:ext cx="8229601" cy="871859"/>
          </a:xfrm>
          <a:prstGeom prst="rect">
            <a:avLst/>
          </a:prstGeom>
        </p:spPr>
        <p:txBody>
          <a:bodyPr/>
          <a:lstStyle/>
          <a:p>
            <a:pPr/>
            <a:r>
              <a:t>Key Bootstrap Features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Flowchart: Process 5"/>
          <p:cNvSpPr/>
          <p:nvPr/>
        </p:nvSpPr>
        <p:spPr>
          <a:xfrm>
            <a:off x="-5871" y="-1"/>
            <a:ext cx="9144001" cy="653856"/>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380" name="Rectangle 16"/>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Bootstrap Components</a:t>
            </a:r>
          </a:p>
        </p:txBody>
      </p:sp>
      <p:pic>
        <p:nvPicPr>
          <p:cNvPr id="381" name="Picture 2" descr="Picture 2"/>
          <p:cNvPicPr>
            <a:picLocks noChangeAspect="1"/>
          </p:cNvPicPr>
          <p:nvPr/>
        </p:nvPicPr>
        <p:blipFill>
          <a:blip r:embed="rId2">
            <a:extLst/>
          </a:blip>
          <a:stretch>
            <a:fillRect/>
          </a:stretch>
        </p:blipFill>
        <p:spPr>
          <a:xfrm>
            <a:off x="1307523" y="885694"/>
            <a:ext cx="6501244" cy="4156206"/>
          </a:xfrm>
          <a:prstGeom prst="rect">
            <a:avLst/>
          </a:prstGeom>
          <a:ln w="12700">
            <a:miter lim="400000"/>
          </a:ln>
        </p:spPr>
      </p:pic>
      <p:sp>
        <p:nvSpPr>
          <p:cNvPr id="382" name="Content Placeholder 2"/>
          <p:cNvSpPr txBox="1"/>
          <p:nvPr/>
        </p:nvSpPr>
        <p:spPr>
          <a:xfrm>
            <a:off x="367145" y="5334000"/>
            <a:ext cx="8382001"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400"/>
              </a:spcBef>
              <a:buSzPct val="100000"/>
              <a:buFont typeface="Arial"/>
              <a:buChar char="•"/>
              <a:defRPr b="1" sz="2000">
                <a:latin typeface="Arial"/>
                <a:ea typeface="Arial"/>
                <a:cs typeface="Arial"/>
                <a:sym typeface="Arial"/>
              </a:defRPr>
            </a:pPr>
            <a:r>
              <a:t>Bootstrap</a:t>
            </a:r>
            <a:r>
              <a:rPr b="0"/>
              <a:t> offers a wide range of components that you should consider including in your next web projects. Flip through the documentation and incorporate elements you see fit.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Flowchart: Process 5"/>
          <p:cNvSpPr/>
          <p:nvPr/>
        </p:nvSpPr>
        <p:spPr>
          <a:xfrm>
            <a:off x="-5871" y="-1"/>
            <a:ext cx="9144001" cy="653856"/>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385" name="Rectangle 9"/>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Bootstrap Nav Bars</a:t>
            </a:r>
          </a:p>
        </p:txBody>
      </p:sp>
      <p:pic>
        <p:nvPicPr>
          <p:cNvPr id="386" name="Picture 5" descr="Picture 5"/>
          <p:cNvPicPr>
            <a:picLocks noChangeAspect="1"/>
          </p:cNvPicPr>
          <p:nvPr/>
        </p:nvPicPr>
        <p:blipFill>
          <a:blip r:embed="rId2">
            <a:extLst/>
          </a:blip>
          <a:stretch>
            <a:fillRect/>
          </a:stretch>
        </p:blipFill>
        <p:spPr>
          <a:xfrm>
            <a:off x="462177" y="1905000"/>
            <a:ext cx="8205790" cy="4343744"/>
          </a:xfrm>
          <a:prstGeom prst="rect">
            <a:avLst/>
          </a:prstGeom>
          <a:ln w="12700">
            <a:miter lim="400000"/>
          </a:ln>
        </p:spPr>
      </p:pic>
      <p:pic>
        <p:nvPicPr>
          <p:cNvPr id="387" name="Picture 6" descr="Picture 6"/>
          <p:cNvPicPr>
            <a:picLocks noChangeAspect="1"/>
          </p:cNvPicPr>
          <p:nvPr/>
        </p:nvPicPr>
        <p:blipFill>
          <a:blip r:embed="rId3">
            <a:extLst/>
          </a:blip>
          <a:srcRect l="0" t="0" r="19124" b="0"/>
          <a:stretch>
            <a:fillRect/>
          </a:stretch>
        </p:blipFill>
        <p:spPr>
          <a:xfrm>
            <a:off x="-1" y="914400"/>
            <a:ext cx="9130146" cy="485775"/>
          </a:xfrm>
          <a:prstGeom prst="rect">
            <a:avLst/>
          </a:prstGeom>
          <a:ln w="12700">
            <a:miter lim="400000"/>
          </a:ln>
        </p:spPr>
      </p:pic>
      <p:sp>
        <p:nvSpPr>
          <p:cNvPr id="388" name="Rectangle 6"/>
          <p:cNvSpPr txBox="1"/>
          <p:nvPr/>
        </p:nvSpPr>
        <p:spPr>
          <a:xfrm>
            <a:off x="304800" y="1476054"/>
            <a:ext cx="70104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atin typeface="Arial"/>
                <a:ea typeface="Arial"/>
                <a:cs typeface="Arial"/>
                <a:sym typeface="Arial"/>
              </a:defRPr>
            </a:lvl1pPr>
          </a:lstStyle>
          <a:p>
            <a:pPr/>
            <a:r>
              <a:t>Example: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Flowchart: Process 5"/>
          <p:cNvSpPr/>
          <p:nvPr/>
        </p:nvSpPr>
        <p:spPr>
          <a:xfrm>
            <a:off x="-5871" y="-1"/>
            <a:ext cx="9144001" cy="653856"/>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391" name="Rectangle 6"/>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Bootstrap Jumbotron</a:t>
            </a:r>
          </a:p>
        </p:txBody>
      </p:sp>
      <p:pic>
        <p:nvPicPr>
          <p:cNvPr id="392" name="Picture 2" descr="Picture 2"/>
          <p:cNvPicPr>
            <a:picLocks noChangeAspect="1"/>
          </p:cNvPicPr>
          <p:nvPr/>
        </p:nvPicPr>
        <p:blipFill>
          <a:blip r:embed="rId2">
            <a:extLst/>
          </a:blip>
          <a:srcRect l="0" t="9770" r="0" b="0"/>
          <a:stretch>
            <a:fillRect/>
          </a:stretch>
        </p:blipFill>
        <p:spPr>
          <a:xfrm>
            <a:off x="57150" y="1066799"/>
            <a:ext cx="9029700" cy="3652613"/>
          </a:xfrm>
          <a:prstGeom prst="rect">
            <a:avLst/>
          </a:prstGeom>
          <a:ln w="12700">
            <a:miter lim="400000"/>
          </a:ln>
        </p:spPr>
      </p:pic>
      <p:pic>
        <p:nvPicPr>
          <p:cNvPr id="393" name="Picture 4" descr="Picture 4"/>
          <p:cNvPicPr>
            <a:picLocks noChangeAspect="1"/>
          </p:cNvPicPr>
          <p:nvPr/>
        </p:nvPicPr>
        <p:blipFill>
          <a:blip r:embed="rId3">
            <a:extLst/>
          </a:blip>
          <a:stretch>
            <a:fillRect/>
          </a:stretch>
        </p:blipFill>
        <p:spPr>
          <a:xfrm>
            <a:off x="1219200" y="4800600"/>
            <a:ext cx="7681763" cy="1260475"/>
          </a:xfrm>
          <a:prstGeom prst="rect">
            <a:avLst/>
          </a:prstGeom>
          <a:ln w="12700">
            <a:miter lim="400000"/>
          </a:ln>
        </p:spPr>
      </p:pic>
      <p:sp>
        <p:nvSpPr>
          <p:cNvPr id="394" name="Rectangle 9"/>
          <p:cNvSpPr txBox="1"/>
          <p:nvPr/>
        </p:nvSpPr>
        <p:spPr>
          <a:xfrm>
            <a:off x="-25924" y="4763025"/>
            <a:ext cx="7010401"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atin typeface="Arial"/>
                <a:ea typeface="Arial"/>
                <a:cs typeface="Arial"/>
                <a:sym typeface="Arial"/>
              </a:defRPr>
            </a:lvl1pPr>
          </a:lstStyle>
          <a:p>
            <a:pPr/>
            <a:r>
              <a:t>Example: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Flowchart: Process 5"/>
          <p:cNvSpPr/>
          <p:nvPr/>
        </p:nvSpPr>
        <p:spPr>
          <a:xfrm>
            <a:off x="-5871" y="-1"/>
            <a:ext cx="9144001" cy="653856"/>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397" name="Rectangle 9"/>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Bootstrap Glyphs</a:t>
            </a:r>
          </a:p>
        </p:txBody>
      </p:sp>
      <p:pic>
        <p:nvPicPr>
          <p:cNvPr id="398" name="Picture 2" descr="Picture 2"/>
          <p:cNvPicPr>
            <a:picLocks noChangeAspect="1"/>
          </p:cNvPicPr>
          <p:nvPr/>
        </p:nvPicPr>
        <p:blipFill>
          <a:blip r:embed="rId2">
            <a:extLst/>
          </a:blip>
          <a:stretch>
            <a:fillRect/>
          </a:stretch>
        </p:blipFill>
        <p:spPr>
          <a:xfrm>
            <a:off x="1333225" y="885825"/>
            <a:ext cx="6465808" cy="4295775"/>
          </a:xfrm>
          <a:prstGeom prst="rect">
            <a:avLst/>
          </a:prstGeom>
          <a:ln w="12700">
            <a:miter lim="400000"/>
          </a:ln>
        </p:spPr>
      </p:pic>
      <p:sp>
        <p:nvSpPr>
          <p:cNvPr id="399" name="Rectangle 11"/>
          <p:cNvSpPr txBox="1"/>
          <p:nvPr/>
        </p:nvSpPr>
        <p:spPr>
          <a:xfrm>
            <a:off x="304800" y="5511034"/>
            <a:ext cx="70104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atin typeface="Arial"/>
                <a:ea typeface="Arial"/>
                <a:cs typeface="Arial"/>
                <a:sym typeface="Arial"/>
              </a:defRPr>
            </a:lvl1pPr>
          </a:lstStyle>
          <a:p>
            <a:pPr/>
            <a:r>
              <a:t>Example: </a:t>
            </a:r>
          </a:p>
        </p:txBody>
      </p:sp>
      <p:pic>
        <p:nvPicPr>
          <p:cNvPr id="400" name="Picture 2" descr="Picture 2"/>
          <p:cNvPicPr>
            <a:picLocks noChangeAspect="1"/>
          </p:cNvPicPr>
          <p:nvPr/>
        </p:nvPicPr>
        <p:blipFill>
          <a:blip r:embed="rId3">
            <a:extLst/>
          </a:blip>
          <a:stretch>
            <a:fillRect/>
          </a:stretch>
        </p:blipFill>
        <p:spPr>
          <a:xfrm>
            <a:off x="1651479" y="5499367"/>
            <a:ext cx="5829301" cy="381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Flowchart: Process 5"/>
          <p:cNvSpPr/>
          <p:nvPr/>
        </p:nvSpPr>
        <p:spPr>
          <a:xfrm>
            <a:off x="-5871" y="-1"/>
            <a:ext cx="9144001" cy="653856"/>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3" name="Rectangle 6"/>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Bootstrap Table</a:t>
            </a:r>
          </a:p>
        </p:txBody>
      </p:sp>
      <p:sp>
        <p:nvSpPr>
          <p:cNvPr id="404" name="Rectangle 7"/>
          <p:cNvSpPr txBox="1"/>
          <p:nvPr/>
        </p:nvSpPr>
        <p:spPr>
          <a:xfrm>
            <a:off x="609600" y="2667000"/>
            <a:ext cx="7010400"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latin typeface="Arial"/>
                <a:ea typeface="Arial"/>
                <a:cs typeface="Arial"/>
                <a:sym typeface="Arial"/>
              </a:defRPr>
            </a:lvl1pPr>
          </a:lstStyle>
          <a:p>
            <a:pPr/>
            <a:r>
              <a:t>Example: </a:t>
            </a:r>
          </a:p>
        </p:txBody>
      </p:sp>
      <p:pic>
        <p:nvPicPr>
          <p:cNvPr id="405" name="Picture 2" descr="Picture 2"/>
          <p:cNvPicPr>
            <a:picLocks noChangeAspect="1"/>
          </p:cNvPicPr>
          <p:nvPr/>
        </p:nvPicPr>
        <p:blipFill>
          <a:blip r:embed="rId2">
            <a:extLst/>
          </a:blip>
          <a:stretch>
            <a:fillRect/>
          </a:stretch>
        </p:blipFill>
        <p:spPr>
          <a:xfrm>
            <a:off x="581025" y="990600"/>
            <a:ext cx="7981950" cy="1571625"/>
          </a:xfrm>
          <a:prstGeom prst="rect">
            <a:avLst/>
          </a:prstGeom>
          <a:ln w="12700">
            <a:miter lim="400000"/>
          </a:ln>
        </p:spPr>
      </p:pic>
      <p:pic>
        <p:nvPicPr>
          <p:cNvPr id="406" name="Picture 1" descr="Picture 1"/>
          <p:cNvPicPr>
            <a:picLocks noChangeAspect="1"/>
          </p:cNvPicPr>
          <p:nvPr/>
        </p:nvPicPr>
        <p:blipFill>
          <a:blip r:embed="rId3">
            <a:extLst/>
          </a:blip>
          <a:stretch>
            <a:fillRect/>
          </a:stretch>
        </p:blipFill>
        <p:spPr>
          <a:xfrm>
            <a:off x="685800" y="3110328"/>
            <a:ext cx="4572000" cy="31627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Rectangle 5"/>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Bootstrap Form</a:t>
            </a:r>
          </a:p>
        </p:txBody>
      </p:sp>
      <p:pic>
        <p:nvPicPr>
          <p:cNvPr id="409" name="Picture 2" descr="Picture 2"/>
          <p:cNvPicPr>
            <a:picLocks noChangeAspect="1"/>
          </p:cNvPicPr>
          <p:nvPr/>
        </p:nvPicPr>
        <p:blipFill>
          <a:blip r:embed="rId2">
            <a:extLst/>
          </a:blip>
          <a:stretch>
            <a:fillRect/>
          </a:stretch>
        </p:blipFill>
        <p:spPr>
          <a:xfrm>
            <a:off x="2438325" y="3118870"/>
            <a:ext cx="5826773" cy="3040056"/>
          </a:xfrm>
          <a:prstGeom prst="rect">
            <a:avLst/>
          </a:prstGeom>
          <a:ln w="12700">
            <a:miter lim="400000"/>
          </a:ln>
        </p:spPr>
      </p:pic>
      <p:pic>
        <p:nvPicPr>
          <p:cNvPr id="410" name="Picture 3" descr="Picture 3"/>
          <p:cNvPicPr>
            <a:picLocks noChangeAspect="1"/>
          </p:cNvPicPr>
          <p:nvPr/>
        </p:nvPicPr>
        <p:blipFill>
          <a:blip r:embed="rId3">
            <a:extLst/>
          </a:blip>
          <a:stretch>
            <a:fillRect/>
          </a:stretch>
        </p:blipFill>
        <p:spPr>
          <a:xfrm>
            <a:off x="1241197" y="747991"/>
            <a:ext cx="6034089" cy="2283560"/>
          </a:xfrm>
          <a:prstGeom prst="rect">
            <a:avLst/>
          </a:prstGeom>
          <a:ln w="12700">
            <a:miter lim="400000"/>
          </a:ln>
        </p:spPr>
      </p:pic>
      <p:sp>
        <p:nvSpPr>
          <p:cNvPr id="411" name="Rectangle 4"/>
          <p:cNvSpPr txBox="1"/>
          <p:nvPr/>
        </p:nvSpPr>
        <p:spPr>
          <a:xfrm>
            <a:off x="1241197" y="3129296"/>
            <a:ext cx="7010401" cy="3133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latin typeface="Arial"/>
                <a:ea typeface="Arial"/>
                <a:cs typeface="Arial"/>
                <a:sym typeface="Arial"/>
              </a:defRPr>
            </a:lvl1pPr>
          </a:lstStyle>
          <a:p>
            <a:pPr/>
            <a:r>
              <a:t>Example: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Title 1"/>
          <p:cNvSpPr txBox="1"/>
          <p:nvPr>
            <p:ph type="title"/>
          </p:nvPr>
        </p:nvSpPr>
        <p:spPr>
          <a:xfrm>
            <a:off x="304799" y="-1"/>
            <a:ext cx="5470528" cy="653856"/>
          </a:xfrm>
          <a:prstGeom prst="rect">
            <a:avLst/>
          </a:prstGeom>
        </p:spPr>
        <p:txBody>
          <a:bodyPr/>
          <a:lstStyle/>
          <a:p>
            <a:pPr/>
            <a:r>
              <a:t>INSTRUCTOR DEMO!</a:t>
            </a:r>
          </a:p>
        </p:txBody>
      </p:sp>
      <p:sp>
        <p:nvSpPr>
          <p:cNvPr id="414"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2800">
                <a:latin typeface="Arial"/>
                <a:ea typeface="Arial"/>
                <a:cs typeface="Arial"/>
                <a:sym typeface="Arial"/>
              </a:defRPr>
            </a:pPr>
            <a:r>
              <a:t>(BootstrapButtons.html | 5-BootstrapDemo)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Title 1"/>
          <p:cNvSpPr txBox="1"/>
          <p:nvPr>
            <p:ph type="title"/>
          </p:nvPr>
        </p:nvSpPr>
        <p:spPr>
          <a:xfrm>
            <a:off x="304799" y="-1"/>
            <a:ext cx="5470528" cy="653856"/>
          </a:xfrm>
          <a:prstGeom prst="rect">
            <a:avLst/>
          </a:prstGeom>
        </p:spPr>
        <p:txBody>
          <a:bodyPr/>
          <a:lstStyle/>
          <a:p>
            <a:pPr/>
            <a:r>
              <a:t>Homework is Due!</a:t>
            </a:r>
          </a:p>
        </p:txBody>
      </p:sp>
      <p:sp>
        <p:nvSpPr>
          <p:cNvPr id="205" name="Title 1"/>
          <p:cNvSpPr txBox="1"/>
          <p:nvPr/>
        </p:nvSpPr>
        <p:spPr>
          <a:xfrm>
            <a:off x="152400" y="5146871"/>
            <a:ext cx="8839200" cy="1524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i="1" sz="2400">
                <a:latin typeface="Arial"/>
                <a:ea typeface="Arial"/>
                <a:cs typeface="Arial"/>
                <a:sym typeface="Arial"/>
              </a:defRPr>
            </a:lvl1pPr>
          </a:lstStyle>
          <a:p>
            <a:pPr/>
            <a:r>
              <a:t>Don’t forget to submit both the GitHub and GitHub Pages links!</a:t>
            </a:r>
          </a:p>
        </p:txBody>
      </p:sp>
      <p:pic>
        <p:nvPicPr>
          <p:cNvPr id="206" name="Picture 2" descr="Picture 2"/>
          <p:cNvPicPr>
            <a:picLocks noChangeAspect="1"/>
          </p:cNvPicPr>
          <p:nvPr/>
        </p:nvPicPr>
        <p:blipFill>
          <a:blip r:embed="rId2">
            <a:extLst/>
          </a:blip>
          <a:stretch>
            <a:fillRect/>
          </a:stretch>
        </p:blipFill>
        <p:spPr>
          <a:xfrm>
            <a:off x="2133600" y="1143000"/>
            <a:ext cx="4876800" cy="4276727"/>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Rectangle 4"/>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
        <p:nvSpPr>
          <p:cNvPr id="417" name="TextBox 8"/>
          <p:cNvSpPr txBox="1"/>
          <p:nvPr/>
        </p:nvSpPr>
        <p:spPr>
          <a:xfrm>
            <a:off x="304800" y="847665"/>
            <a:ext cx="8686800" cy="5048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Activity:</a:t>
            </a:r>
          </a:p>
          <a:p>
            <a:pPr>
              <a:defRPr sz="2000">
                <a:latin typeface="Arial"/>
                <a:ea typeface="Arial"/>
                <a:cs typeface="Arial"/>
                <a:sym typeface="Arial"/>
              </a:defRPr>
            </a:pPr>
          </a:p>
          <a:p>
            <a:pPr>
              <a:defRPr sz="2000">
                <a:latin typeface="Arial"/>
                <a:ea typeface="Arial"/>
                <a:cs typeface="Arial"/>
                <a:sym typeface="Arial"/>
              </a:defRPr>
            </a:pPr>
            <a:r>
              <a:t>Working with someone closest to you:</a:t>
            </a:r>
          </a:p>
          <a:p>
            <a:pPr>
              <a:defRPr sz="2000">
                <a:latin typeface="Arial"/>
                <a:ea typeface="Arial"/>
                <a:cs typeface="Arial"/>
                <a:sym typeface="Arial"/>
              </a:defRPr>
            </a:pPr>
          </a:p>
          <a:p>
            <a:pPr marL="457200" indent="-457200">
              <a:buSzPct val="100000"/>
              <a:buAutoNum type="arabicPeriod" startAt="1"/>
              <a:defRPr sz="2000">
                <a:latin typeface="Arial"/>
                <a:ea typeface="Arial"/>
                <a:cs typeface="Arial"/>
                <a:sym typeface="Arial"/>
              </a:defRPr>
            </a:pPr>
            <a:r>
              <a:t>Navigate to the Twitter Bootstrap website.</a:t>
            </a:r>
          </a:p>
          <a:p>
            <a:pPr marL="457200" indent="-457200">
              <a:buSzPct val="100000"/>
              <a:buAutoNum type="arabicPeriod" startAt="1"/>
              <a:defRPr sz="2000">
                <a:latin typeface="Arial"/>
                <a:ea typeface="Arial"/>
                <a:cs typeface="Arial"/>
                <a:sym typeface="Arial"/>
              </a:defRPr>
            </a:pPr>
          </a:p>
          <a:p>
            <a:pPr marL="457200" indent="-457200">
              <a:buSzPct val="100000"/>
              <a:buAutoNum type="arabicPeriod" startAt="2"/>
              <a:defRPr sz="2000">
                <a:latin typeface="Arial"/>
                <a:ea typeface="Arial"/>
                <a:cs typeface="Arial"/>
                <a:sym typeface="Arial"/>
              </a:defRPr>
            </a:pPr>
            <a:r>
              <a:t>Then copy the link to the Bootstrap CSS file into one of your old HTML files.</a:t>
            </a:r>
          </a:p>
          <a:p>
            <a:pPr marL="457200" indent="-457200">
              <a:buSzPct val="100000"/>
              <a:buAutoNum type="arabicPeriod" startAt="2"/>
              <a:defRPr sz="2000">
                <a:latin typeface="Arial"/>
                <a:ea typeface="Arial"/>
                <a:cs typeface="Arial"/>
                <a:sym typeface="Arial"/>
              </a:defRPr>
            </a:pPr>
          </a:p>
          <a:p>
            <a:pPr marL="457200" indent="-457200">
              <a:buSzPct val="100000"/>
              <a:buAutoNum type="arabicPeriod" startAt="3"/>
              <a:defRPr sz="2000">
                <a:latin typeface="Arial"/>
                <a:ea typeface="Arial"/>
                <a:cs typeface="Arial"/>
                <a:sym typeface="Arial"/>
              </a:defRPr>
            </a:pPr>
            <a:r>
              <a:t>Look through the Bootstrap CSS or Components list and incorporate at least three Bootstrap elements onto your page.</a:t>
            </a:r>
          </a:p>
          <a:p>
            <a:pPr marL="457200" indent="-457200">
              <a:buSzPct val="100000"/>
              <a:buAutoNum type="arabicPeriod" startAt="3"/>
              <a:defRPr sz="2000">
                <a:latin typeface="Arial"/>
                <a:ea typeface="Arial"/>
                <a:cs typeface="Arial"/>
                <a:sym typeface="Arial"/>
              </a:defRPr>
            </a:pPr>
          </a:p>
          <a:p>
            <a:pPr marL="457200" indent="-457200">
              <a:buSzPct val="100000"/>
              <a:buAutoNum type="arabicPeriod" startAt="4"/>
              <a:defRPr sz="2000">
                <a:latin typeface="Arial"/>
                <a:ea typeface="Arial"/>
                <a:cs typeface="Arial"/>
                <a:sym typeface="Arial"/>
              </a:defRPr>
            </a:pPr>
            <a:r>
              <a:t>Slack a screenshot of your page to your section’s channel when you finish.</a:t>
            </a:r>
          </a:p>
          <a:p>
            <a:pPr>
              <a:defRPr sz="2000">
                <a:latin typeface="Arial"/>
                <a:ea typeface="Arial"/>
                <a:cs typeface="Arial"/>
                <a:sym typeface="Arial"/>
              </a:defRPr>
            </a:pPr>
          </a:p>
          <a:p>
            <a:pPr>
              <a:defRPr i="1" sz="2000">
                <a:latin typeface="Arial"/>
                <a:ea typeface="Arial"/>
                <a:cs typeface="Arial"/>
                <a:sym typeface="Arial"/>
              </a:defRPr>
            </a:pPr>
            <a:r>
              <a:t>Hint: First include a link to Bootstrap’s CSS. Then visit the Bootstrap page on CSS or Components.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Title 1"/>
          <p:cNvSpPr txBox="1"/>
          <p:nvPr>
            <p:ph type="title"/>
          </p:nvPr>
        </p:nvSpPr>
        <p:spPr>
          <a:xfrm>
            <a:off x="390606" y="2953542"/>
            <a:ext cx="8229601" cy="871859"/>
          </a:xfrm>
          <a:prstGeom prst="rect">
            <a:avLst/>
          </a:prstGeom>
        </p:spPr>
        <p:txBody>
          <a:bodyPr/>
          <a:lstStyle/>
          <a:p>
            <a:pPr/>
            <a:r>
              <a:t>Takeaways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Rectangle 4"/>
          <p:cNvSpPr txBox="1"/>
          <p:nvPr/>
        </p:nvSpPr>
        <p:spPr>
          <a:xfrm>
            <a:off x="304800" y="98052"/>
            <a:ext cx="51054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Takeaways</a:t>
            </a:r>
          </a:p>
        </p:txBody>
      </p:sp>
      <p:sp>
        <p:nvSpPr>
          <p:cNvPr id="422" name="Content Placeholder 2"/>
          <p:cNvSpPr txBox="1"/>
          <p:nvPr/>
        </p:nvSpPr>
        <p:spPr>
          <a:xfrm>
            <a:off x="457200" y="990600"/>
            <a:ext cx="8077200" cy="53340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685800">
              <a:spcBef>
                <a:spcPts val="500"/>
              </a:spcBef>
              <a:defRPr b="1" sz="2200">
                <a:latin typeface="Arial"/>
                <a:ea typeface="Arial"/>
                <a:cs typeface="Arial"/>
                <a:sym typeface="Arial"/>
              </a:defRPr>
            </a:pPr>
            <a:r>
              <a:t>By the end of class you should be able to:</a:t>
            </a:r>
            <a:endParaRPr sz="2400"/>
          </a:p>
          <a:p>
            <a:pPr defTabSz="685800">
              <a:spcBef>
                <a:spcPts val="500"/>
              </a:spcBef>
              <a:defRPr b="1" sz="2200">
                <a:latin typeface="Arial"/>
                <a:ea typeface="Arial"/>
                <a:cs typeface="Arial"/>
                <a:sym typeface="Arial"/>
              </a:defRPr>
            </a:pPr>
          </a:p>
          <a:p>
            <a:pPr marL="457200" indent="-457200" defTabSz="685800">
              <a:spcBef>
                <a:spcPts val="500"/>
              </a:spcBef>
              <a:buSzPct val="100000"/>
              <a:buAutoNum type="arabicPeriod" startAt="1"/>
              <a:defRPr sz="2200">
                <a:latin typeface="Arial"/>
                <a:ea typeface="Arial"/>
                <a:cs typeface="Arial"/>
                <a:sym typeface="Arial"/>
              </a:defRPr>
            </a:pPr>
            <a:r>
              <a:t>Offer a loose definition of “typography” and a few CSS properties for styling it.</a:t>
            </a:r>
            <a:endParaRPr sz="2400"/>
          </a:p>
          <a:p>
            <a:pPr marL="457200" indent="-457200" defTabSz="685800">
              <a:spcBef>
                <a:spcPts val="500"/>
              </a:spcBef>
              <a:buSzPct val="100000"/>
              <a:buAutoNum type="arabicPeriod" startAt="1"/>
              <a:defRPr b="1" sz="2200">
                <a:latin typeface="Arial"/>
                <a:ea typeface="Arial"/>
                <a:cs typeface="Arial"/>
                <a:sym typeface="Arial"/>
              </a:defRPr>
            </a:pPr>
          </a:p>
          <a:p>
            <a:pPr marL="457200" indent="-457200" defTabSz="685800">
              <a:spcBef>
                <a:spcPts val="500"/>
              </a:spcBef>
              <a:buSzPct val="100000"/>
              <a:buAutoNum type="arabicPeriod" startAt="2"/>
              <a:defRPr sz="2200">
                <a:latin typeface="Arial"/>
                <a:ea typeface="Arial"/>
                <a:cs typeface="Arial"/>
                <a:sym typeface="Arial"/>
              </a:defRPr>
            </a:pPr>
            <a:r>
              <a:t>Offer a practical example of using pseudo-classes.</a:t>
            </a:r>
            <a:endParaRPr sz="2400"/>
          </a:p>
          <a:p>
            <a:pPr marL="457200" indent="-457200" defTabSz="685800">
              <a:spcBef>
                <a:spcPts val="500"/>
              </a:spcBef>
              <a:buSzPct val="100000"/>
              <a:buAutoNum type="arabicPeriod" startAt="2"/>
              <a:defRPr sz="2200">
                <a:latin typeface="Arial"/>
                <a:ea typeface="Arial"/>
                <a:cs typeface="Arial"/>
                <a:sym typeface="Arial"/>
              </a:defRPr>
            </a:pPr>
          </a:p>
          <a:p>
            <a:pPr marL="457200" indent="-457200" defTabSz="685800">
              <a:spcBef>
                <a:spcPts val="500"/>
              </a:spcBef>
              <a:buSzPct val="100000"/>
              <a:buAutoNum type="arabicPeriod" startAt="3"/>
              <a:defRPr sz="2200">
                <a:latin typeface="Arial"/>
                <a:ea typeface="Arial"/>
                <a:cs typeface="Arial"/>
                <a:sym typeface="Arial"/>
              </a:defRPr>
            </a:pPr>
            <a:r>
              <a:t>Understand </a:t>
            </a:r>
            <a:r>
              <a:rPr i="1"/>
              <a:t>generally</a:t>
            </a:r>
            <a:r>
              <a:t> what Twitter Bootstrap is and why pre-defined CSS frameworks are powerful. </a:t>
            </a:r>
            <a:endParaRPr sz="2400"/>
          </a:p>
          <a:p>
            <a:pPr marL="457200" indent="-457200" defTabSz="685800">
              <a:spcBef>
                <a:spcPts val="500"/>
              </a:spcBef>
              <a:buSzPct val="100000"/>
              <a:buAutoNum type="arabicPeriod" startAt="3"/>
              <a:defRPr sz="2200">
                <a:latin typeface="Arial"/>
                <a:ea typeface="Arial"/>
                <a:cs typeface="Arial"/>
                <a:sym typeface="Arial"/>
              </a:defRPr>
            </a:pPr>
          </a:p>
          <a:p>
            <a:pPr marL="457200" indent="-457200" defTabSz="685800">
              <a:spcBef>
                <a:spcPts val="500"/>
              </a:spcBef>
              <a:buSzPct val="100000"/>
              <a:buAutoNum type="arabicPeriod" startAt="4"/>
              <a:defRPr sz="2200">
                <a:latin typeface="Arial"/>
                <a:ea typeface="Arial"/>
                <a:cs typeface="Arial"/>
                <a:sym typeface="Arial"/>
              </a:defRPr>
            </a:pPr>
            <a:r>
              <a:t>Know how to incorporate the Twitter Bootstrap style library into your website.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Title 1"/>
          <p:cNvSpPr txBox="1"/>
          <p:nvPr>
            <p:ph type="title"/>
          </p:nvPr>
        </p:nvSpPr>
        <p:spPr>
          <a:xfrm>
            <a:off x="304799" y="-1"/>
            <a:ext cx="5470528" cy="653856"/>
          </a:xfrm>
          <a:prstGeom prst="rect">
            <a:avLst/>
          </a:prstGeom>
        </p:spPr>
        <p:txBody>
          <a:bodyPr/>
          <a:lstStyle/>
          <a:p>
            <a:pPr/>
            <a:r>
              <a:t>Next Class… Layout Building!</a:t>
            </a:r>
          </a:p>
        </p:txBody>
      </p:sp>
      <p:pic>
        <p:nvPicPr>
          <p:cNvPr id="425" name="Picture 4" descr="Picture 4"/>
          <p:cNvPicPr>
            <a:picLocks noChangeAspect="1"/>
          </p:cNvPicPr>
          <p:nvPr/>
        </p:nvPicPr>
        <p:blipFill>
          <a:blip r:embed="rId2">
            <a:extLst/>
          </a:blip>
          <a:stretch>
            <a:fillRect/>
          </a:stretch>
        </p:blipFill>
        <p:spPr>
          <a:xfrm>
            <a:off x="1943100" y="838199"/>
            <a:ext cx="5638800" cy="537837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Title 1"/>
          <p:cNvSpPr txBox="1"/>
          <p:nvPr>
            <p:ph type="title"/>
          </p:nvPr>
        </p:nvSpPr>
        <p:spPr>
          <a:xfrm>
            <a:off x="390606" y="2953542"/>
            <a:ext cx="8229601" cy="871859"/>
          </a:xfrm>
          <a:prstGeom prst="rect">
            <a:avLst/>
          </a:prstGeom>
        </p:spPr>
        <p:txBody>
          <a:bodyPr/>
          <a:lstStyle/>
          <a:p>
            <a:pPr/>
            <a:r>
              <a:t>Questions?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Title 1"/>
          <p:cNvSpPr txBox="1"/>
          <p:nvPr>
            <p:ph type="title"/>
          </p:nvPr>
        </p:nvSpPr>
        <p:spPr>
          <a:xfrm>
            <a:off x="390606" y="2953542"/>
            <a:ext cx="8229601" cy="871859"/>
          </a:xfrm>
          <a:prstGeom prst="rect">
            <a:avLst/>
          </a:prstGeom>
        </p:spPr>
        <p:txBody>
          <a:bodyPr/>
          <a:lstStyle/>
          <a:p>
            <a:pPr/>
            <a:r>
              <a:t>Homework #2</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Title 1"/>
          <p:cNvSpPr txBox="1"/>
          <p:nvPr>
            <p:ph type="title"/>
          </p:nvPr>
        </p:nvSpPr>
        <p:spPr>
          <a:xfrm>
            <a:off x="304799" y="-1"/>
            <a:ext cx="5470528" cy="653856"/>
          </a:xfrm>
          <a:prstGeom prst="rect">
            <a:avLst/>
          </a:prstGeom>
        </p:spPr>
        <p:txBody>
          <a:bodyPr/>
          <a:lstStyle/>
          <a:p>
            <a:pPr/>
            <a:r>
              <a:t>Feedback #1 – Pace is Fast!!!</a:t>
            </a:r>
          </a:p>
        </p:txBody>
      </p:sp>
      <p:pic>
        <p:nvPicPr>
          <p:cNvPr id="209" name="Picture 6" descr="Picture 6"/>
          <p:cNvPicPr>
            <a:picLocks noChangeAspect="1"/>
          </p:cNvPicPr>
          <p:nvPr/>
        </p:nvPicPr>
        <p:blipFill>
          <a:blip r:embed="rId2">
            <a:extLst/>
          </a:blip>
          <a:stretch>
            <a:fillRect/>
          </a:stretch>
        </p:blipFill>
        <p:spPr>
          <a:xfrm>
            <a:off x="609600" y="793564"/>
            <a:ext cx="7822383" cy="52262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Rectangle 2"/>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Feedback #1 – Pace is Fast!!!</a:t>
            </a:r>
          </a:p>
        </p:txBody>
      </p:sp>
      <p:sp>
        <p:nvSpPr>
          <p:cNvPr id="212" name="Shape 70"/>
          <p:cNvSpPr txBox="1"/>
          <p:nvPr/>
        </p:nvSpPr>
        <p:spPr>
          <a:xfrm>
            <a:off x="304799" y="761998"/>
            <a:ext cx="8740776" cy="5497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b="1" sz="2200">
                <a:latin typeface="Arial"/>
                <a:ea typeface="Arial"/>
                <a:cs typeface="Arial"/>
                <a:sym typeface="Arial"/>
              </a:defRPr>
            </a:pPr>
            <a:r>
              <a:t>Here’s the reality, the pace of this program </a:t>
            </a:r>
            <a:r>
              <a:rPr i="1" u="sng"/>
              <a:t>is FAST</a:t>
            </a:r>
            <a:r>
              <a:t>.</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We could slow down and make it easier – but that wouldn’t prepare you to be developers right out of the program.</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Take up the challenge. Try to retain as much as you can. </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Then on your own time (after the program), go back and review the concepts you felt you needed a refresher on. </a:t>
            </a:r>
            <a:endParaRPr sz="2400"/>
          </a:p>
          <a:p>
            <a:pPr defTabSz="685800">
              <a:spcBef>
                <a:spcPts val="500"/>
              </a:spcBef>
              <a:defRPr b="1" sz="2200" u="sng">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Don’t try to master </a:t>
            </a:r>
            <a:r>
              <a:rPr i="1"/>
              <a:t>every </a:t>
            </a:r>
            <a:r>
              <a:t>little detail. </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b="1" sz="2200" u="sng">
                <a:latin typeface="Arial"/>
                <a:ea typeface="Arial"/>
                <a:cs typeface="Arial"/>
                <a:sym typeface="Arial"/>
              </a:defRPr>
            </a:pPr>
            <a:r>
              <a:t>Focus on the big picture and how to find what you need, when you need it.</a:t>
            </a:r>
            <a:r>
              <a:rPr u="none"/>
              <a: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Rectangle 2"/>
          <p:cNvSpPr txBox="1"/>
          <p:nvPr/>
        </p:nvSpPr>
        <p:spPr>
          <a:xfrm>
            <a:off x="304800" y="98052"/>
            <a:ext cx="67056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Feedback #1 – Pace is Fast!!!</a:t>
            </a:r>
          </a:p>
        </p:txBody>
      </p:sp>
      <p:sp>
        <p:nvSpPr>
          <p:cNvPr id="215" name="Shape 70"/>
          <p:cNvSpPr txBox="1"/>
          <p:nvPr/>
        </p:nvSpPr>
        <p:spPr>
          <a:xfrm>
            <a:off x="304799" y="761998"/>
            <a:ext cx="8740776" cy="35722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257175" indent="-257175" defTabSz="685800">
              <a:spcBef>
                <a:spcPts val="500"/>
              </a:spcBef>
              <a:buSzPct val="100000"/>
              <a:buFont typeface="Arial"/>
              <a:buChar char="•"/>
              <a:defRPr sz="2200">
                <a:latin typeface="Arial"/>
                <a:ea typeface="Arial"/>
                <a:cs typeface="Arial"/>
                <a:sym typeface="Arial"/>
              </a:defRPr>
            </a:pPr>
            <a:r>
              <a:t>That said, as instructors and TAs, we are here to help.</a:t>
            </a:r>
            <a:endParaRPr sz="2400"/>
          </a:p>
          <a:p>
            <a:pPr defTabSz="685800">
              <a:spcBef>
                <a:spcPts val="500"/>
              </a:spcBef>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Share your GitHub code as you run into issues. We can let you know if you’re going in the right (or wrong) direction.</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Come to office hours! We can help go over old code, offer tips on homework, or just generally give you a pep talk.</a:t>
            </a:r>
            <a:endParaRPr sz="2400"/>
          </a:p>
          <a:p>
            <a:pPr defTabSz="685800">
              <a:spcBef>
                <a:spcPts val="500"/>
              </a:spcBef>
              <a:defRPr sz="2200">
                <a:latin typeface="Arial"/>
                <a:ea typeface="Arial"/>
                <a:cs typeface="Arial"/>
                <a:sym typeface="Arial"/>
              </a:defRPr>
            </a:pPr>
          </a:p>
        </p:txBody>
      </p:sp>
      <p:pic>
        <p:nvPicPr>
          <p:cNvPr id="216" name="Picture 2" descr="Picture 2"/>
          <p:cNvPicPr>
            <a:picLocks noChangeAspect="1"/>
          </p:cNvPicPr>
          <p:nvPr/>
        </p:nvPicPr>
        <p:blipFill>
          <a:blip r:embed="rId2">
            <a:extLst/>
          </a:blip>
          <a:stretch>
            <a:fillRect/>
          </a:stretch>
        </p:blipFill>
        <p:spPr>
          <a:xfrm>
            <a:off x="6400800" y="3886200"/>
            <a:ext cx="2351728" cy="2351729"/>
          </a:xfrm>
          <a:prstGeom prst="rect">
            <a:avLst/>
          </a:prstGeom>
          <a:ln w="12700">
            <a:miter lim="400000"/>
          </a:ln>
        </p:spPr>
      </p:pic>
      <p:sp>
        <p:nvSpPr>
          <p:cNvPr id="217" name="Rectangle 1"/>
          <p:cNvSpPr txBox="1"/>
          <p:nvPr/>
        </p:nvSpPr>
        <p:spPr>
          <a:xfrm>
            <a:off x="304798" y="3886200"/>
            <a:ext cx="5802957" cy="7427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defRPr sz="2200">
                <a:latin typeface="Arial"/>
                <a:ea typeface="Arial"/>
                <a:cs typeface="Arial"/>
                <a:sym typeface="Arial"/>
              </a:defRPr>
            </a:lvl1pPr>
          </a:lstStyle>
          <a:p>
            <a:pPr/>
            <a:r>
              <a:t>Reach out to Student Success if you’d ever like to schedule a 1-on-1 meeting.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